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73492" autoAdjust="0"/>
  </p:normalViewPr>
  <p:slideViewPr>
    <p:cSldViewPr snapToGrid="0">
      <p:cViewPr varScale="1">
        <p:scale>
          <a:sx n="63" d="100"/>
          <a:sy n="63" d="100"/>
        </p:scale>
        <p:origin x="2117" y="53"/>
      </p:cViewPr>
      <p:guideLst/>
    </p:cSldViewPr>
  </p:slideViewPr>
  <p:notesTextViewPr>
    <p:cViewPr>
      <p:scale>
        <a:sx n="1" d="1"/>
        <a:sy n="1" d="1"/>
      </p:scale>
      <p:origin x="0" y="-178"/>
    </p:cViewPr>
  </p:notesTextViewPr>
  <p:notesViewPr>
    <p:cSldViewPr snapToGrid="0">
      <p:cViewPr varScale="1">
        <p:scale>
          <a:sx n="84" d="100"/>
          <a:sy n="84" d="100"/>
        </p:scale>
        <p:origin x="297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F0158E-0BEA-4BFF-AA61-7914394B3C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F11DA1-6698-4392-B84F-664E2A344A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92300-EA15-4B15-A783-6E65AD991BC8}" type="datetimeFigureOut">
              <a:rPr lang="en-NZ" smtClean="0"/>
              <a:t>23/09/2021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15D29F-AD7A-40A3-90D1-5C7D45458A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F1443-A053-47AC-962C-46D85BEC89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16929-A883-446E-B000-A06150AF9A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47281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14211-E28D-4196-8F23-467118673D5D}" type="datetimeFigureOut">
              <a:rPr lang="en-NZ" smtClean="0"/>
              <a:t>23/09/2021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4C6E0-D6AA-4C96-836C-B12EBD6499B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38555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20000"/>
              </a:lnSpc>
            </a:pPr>
            <a:r>
              <a:rPr lang="sr-Latn-RS" dirty="0"/>
              <a:t>Ovaj rad je nastao silom prilika. Ili neprilika, kako god to nazvali.</a:t>
            </a:r>
          </a:p>
          <a:p>
            <a:pPr algn="l">
              <a:lnSpc>
                <a:spcPct val="120000"/>
              </a:lnSpc>
            </a:pPr>
            <a:r>
              <a:rPr lang="sr-Latn-RS" dirty="0"/>
              <a:t>U sledećih par minuta pokušaću da vam objasnim uzroke ovih neprilika i detaljnu analizu na njihovom otklanjanju.</a:t>
            </a:r>
          </a:p>
          <a:p>
            <a:pPr algn="l">
              <a:lnSpc>
                <a:spcPct val="120000"/>
              </a:lnSpc>
            </a:pPr>
            <a:endParaRPr lang="sr-Latn-RS" dirty="0"/>
          </a:p>
          <a:p>
            <a:r>
              <a:rPr lang="sr-Latn-RS" dirty="0"/>
              <a:t>Možda će biti malo više slajdova, ali se nadam da će vam biti zanimljivo, jer je prezentacija više kao slikovnica, odnosno ima dosta interesantnih slika.</a:t>
            </a:r>
          </a:p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C6E0-D6AA-4C96-836C-B12EBD6499B1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37144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Ovde vidimo privremenu vezu plaštova na odvodnike.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dirty="0"/>
              <a:t>Na drugoj slici je struja kroz bakarno uže </a:t>
            </a:r>
            <a:r>
              <a:rPr lang="sr-Latn-RS" sz="12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preseka 95 mm</a:t>
            </a:r>
            <a:r>
              <a:rPr lang="sr-Latn-RS" sz="1200" b="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sr-Latn-RS" sz="12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položeno celom dužinom pored kablova, od 35 kV postrojenja do energetskog transformatora jer smo sumnjali na razliku potencijala u </a:t>
            </a:r>
            <a:r>
              <a:rPr lang="sr-Latn-RS" sz="1200" b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uzemljivačkom</a:t>
            </a:r>
            <a:r>
              <a:rPr lang="sr-Latn-RS" sz="12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sistemu između EMS-a i vetroparka. Struje je merena pri proizvodnji 90 MVA.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Pri tome, ustaljena temperatura užeta, merena termovizijskom kamerom, nije prelazila 28°C.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C6E0-D6AA-4C96-836C-B12EBD6499B1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22558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Da se vratimo sa slika na tehniku.</a:t>
            </a:r>
          </a:p>
          <a:p>
            <a:r>
              <a:rPr lang="sr-Latn-RS" dirty="0"/>
              <a:t>Neću ulaziti u detalje, koji su svima poznati kao i u same brojke.</a:t>
            </a:r>
          </a:p>
          <a:p>
            <a:r>
              <a:rPr lang="sr-Latn-RS" dirty="0"/>
              <a:t>Ideja je bila sprovesti detaljne proračune i analize i naći najbolje rešenje, jer ovo koje smo imali, očigledno nije bilo baš najoptimalnije.</a:t>
            </a:r>
          </a:p>
          <a:p>
            <a:r>
              <a:rPr lang="sr-Latn-RS" dirty="0"/>
              <a:t>Već se javljala ideja da deo ispod puta i do same zgrade napravimo kao prodor (produžetak kanala).</a:t>
            </a:r>
          </a:p>
          <a:p>
            <a:r>
              <a:rPr lang="sr-Latn-RS" dirty="0"/>
              <a:t>Proračun </a:t>
            </a:r>
            <a:r>
              <a:rPr lang="sr-Latn-RS" dirty="0" err="1"/>
              <a:t>dozv</a:t>
            </a:r>
            <a:r>
              <a:rPr lang="sr-Latn-RS" dirty="0"/>
              <a:t> strujnog opterećenja prema TP 03 zavisi od 4 koeficijenta kao što je navedeno.</a:t>
            </a:r>
          </a:p>
          <a:p>
            <a:r>
              <a:rPr lang="sr-Latn-RS" dirty="0"/>
              <a:t>Prema ABB-ovom priručniku se dobija čak veća vrednost za dozvoljeno strujno opterećenje.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C6E0-D6AA-4C96-836C-B12EBD6499B1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26392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Evo je formula prema IEC-u.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dirty="0"/>
              <a:t>Neću navoditi formule za koeficijente, postoje u IEC-u i koga zanima i ko se bavi time, naći će kako se računaju.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C6E0-D6AA-4C96-836C-B12EBD6499B1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98103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Kad smo krenuli u proračun, bila je zanimljiva situacija – 3 inženjera su dobila 3 različita rezultata.</a:t>
            </a:r>
          </a:p>
          <a:p>
            <a:r>
              <a:rPr lang="sr-Latn-RS" dirty="0"/>
              <a:t>Opravdanje postoji, jer je sam proračun iterativan u jednom delu, a određeni koeficijenti nisu baš najjasnije definisani.</a:t>
            </a:r>
          </a:p>
          <a:p>
            <a:r>
              <a:rPr lang="sr-Latn-RS" dirty="0"/>
              <a:t>Pitanje za vas, za broj n. Evo kako je definisan u IEC-u.</a:t>
            </a:r>
          </a:p>
          <a:p>
            <a:r>
              <a:rPr lang="sr-Latn-RS" dirty="0"/>
              <a:t>Dakle, postoje 4 </a:t>
            </a:r>
            <a:r>
              <a:rPr lang="sr-Latn-RS" dirty="0" err="1"/>
              <a:t>jednožilna</a:t>
            </a:r>
            <a:r>
              <a:rPr lang="sr-Latn-RS" dirty="0"/>
              <a:t> kabla po fazi, znači ukupno 12. Koliko je broj 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C6E0-D6AA-4C96-836C-B12EBD6499B1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31675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Svi koeficijenti, osim T4 su uniformno definisani.</a:t>
            </a:r>
          </a:p>
          <a:p>
            <a:r>
              <a:rPr lang="sr-Latn-RS" dirty="0"/>
              <a:t>T4 u mnogome zavisi od načina polaganja što se vidi ovde.</a:t>
            </a:r>
          </a:p>
          <a:p>
            <a:r>
              <a:rPr lang="sr-Latn-RS" dirty="0"/>
              <a:t>A u zavisnosti od toga imamo i različite vrednosti dozvoljenih strujnih opterećenja.</a:t>
            </a:r>
          </a:p>
          <a:p>
            <a:r>
              <a:rPr lang="sr-Latn-RS" dirty="0"/>
              <a:t>Vidi se velika razlika u proračunu prema IEC-u i klasičnim metodama.</a:t>
            </a:r>
          </a:p>
          <a:p>
            <a:r>
              <a:rPr lang="sr-Latn-RS" dirty="0"/>
              <a:t>Ne možemo reći da je klasična metoda pogrešna, već da za ovakve složene situacije možda nema najoptimalnije primenjene koeficijente.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 slučaju prodora, primećuje se da postoji znatna rezerva i da neće doći do preopterećenja kablova u režimu kada je cela elektrana priključena preko jednog transformatora, što je pokazano i ispitivanjima.</a:t>
            </a:r>
          </a:p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C6E0-D6AA-4C96-836C-B12EBD6499B1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50268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 slici se vidi stanje nakon radova na izradi prodora za transformator T2, a istovremeno pored i postojeće rešenje na transformatoru T1.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C6E0-D6AA-4C96-836C-B12EBD6499B1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60148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 novoj izvedbi predviđan su po dva kablovska nosača sa svake strane prodora (ukupno četiri) i to tako da je snop tri kabla različitih faza u formaciji trougao postavljen na jedan nosač.</a:t>
            </a:r>
          </a:p>
          <a:p>
            <a:r>
              <a:rPr lang="sr-Latn-RS" sz="1200" dirty="0">
                <a:effectLst/>
                <a:latin typeface="Arial" panose="020B0604020202020204" pitchFamily="34" charset="0"/>
              </a:rPr>
              <a:t>Takođe, jako je bitno na koji način se postavljaju faze u okviru trougla, radi smanjenja indukcije. Po horizontali kao slika u ogledalu.</a:t>
            </a:r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C6E0-D6AA-4C96-836C-B12EBD6499B1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57339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Kao što napomenuh, urađena su ispitivanja preopterećenja kablova u režimu kada je cela elektrana priključena preko jednog transformatora (proizvodnja bila ograničena na 135MVA) i dobijene su vrednosti kao u tabeli.</a:t>
            </a:r>
            <a:endParaRPr lang="sr-Latn-RS" dirty="0"/>
          </a:p>
          <a:p>
            <a:r>
              <a:rPr lang="sr-Latn-RS" dirty="0"/>
              <a:t>Vidimo da su sve temperature u granicama dozvoljenog.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C6E0-D6AA-4C96-836C-B12EBD6499B1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10368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Odgovor na prvo pitanje: polaganje u trouglaste snopove je donelo najveći efekat u eliminisanju efekata indukcije. Svakako, ni građevinski radovi nisu zanemarivi, možemo reći da su doneli dodatnu sigurnost, ne samo što se eksploatacije tiče, već i održavanja.</a:t>
            </a:r>
            <a:endParaRPr lang="sr-Latn-R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C6E0-D6AA-4C96-836C-B12EBD6499B1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91511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sz="1200" dirty="0"/>
              <a:t>Pri prenosu ovolikih snaga kablovima, smatramo da su odvodnici najbolje rešenje jer uzemljenjem plašta na oba kraja, postoji cirkulaciona struja kroz plašt koja će definitivno da stvori određene gubitke u prenosu energije.</a:t>
            </a:r>
          </a:p>
          <a:p>
            <a:r>
              <a:rPr lang="sr-Latn-RS" sz="1200" dirty="0"/>
              <a:t>Što se same cene tiče, cena odvodnika sa sve ormanima za terminaciju je neznatno manja od cene povećanja preseka kabla. </a:t>
            </a:r>
            <a:r>
              <a:rPr lang="sr-Latn-RS" sz="1200" dirty="0" err="1"/>
              <a:t>npr</a:t>
            </a:r>
            <a:r>
              <a:rPr lang="sr-Latn-RS" sz="1200" dirty="0"/>
              <a:t> razlika u ceni po dužnom metru dva susedna preseka 630 i 800 kvadrata na naponskom nivou 35 kV je 3€. Na ovih 12 dužina, mora da se naruči 1000m kabla, što dođe oko 3000€.</a:t>
            </a:r>
          </a:p>
          <a:p>
            <a:r>
              <a:rPr lang="sr-Latn-RS" sz="1200" dirty="0"/>
              <a:t>Na ovoliki presek takođe, treba obratiti pažnju i na veličinu kablovskog pribora (glave, eventualno spojnice) i kućišta na postrojenju za povezivanje kablova, s obzirom da nije isto za sve preseke. Veći su skuplji. U ovom slučaju je kućište predviđeno za do 800 kvadrata pa bi ovde i moglo. Sa druge strane, izborom većeg preseka, smanjili bi se gubici pa bi se došlo do toga da je veći presek isplativiji, ali se ovde u principu nije radilo o veličini preseka provodnika, već o uticaju indukcije i nedovoljnom preseku </a:t>
            </a:r>
            <a:r>
              <a:rPr lang="sr-Latn-RS" sz="1200" dirty="0" err="1"/>
              <a:t>el.zaštite</a:t>
            </a:r>
            <a:r>
              <a:rPr lang="sr-Latn-RS" sz="1200" dirty="0"/>
              <a:t> usled delovanja indukcije.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sr-Latn-RS" sz="1200" dirty="0"/>
              <a:t>Upotreba odvodnika nije strana, naprotiv, za izbor odvodnika morali smo da sprovedemo proračun prema IEEE 575, 2014. U stranoj literaturi se ne potencira ni jedna od ove dve varijante </a:t>
            </a:r>
            <a:r>
              <a:rPr lang="sr-Latn-RS" sz="1200" dirty="0" err="1"/>
              <a:t>uzemljavanja</a:t>
            </a:r>
            <a:r>
              <a:rPr lang="sr-Latn-RS" sz="1200" dirty="0"/>
              <a:t>, već se ostavlja slobodan izbor investitoru/nadzoru/izvođaču,  a sve prema manama i prednostima jedne i druge varijante.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sr-Latn-RS" sz="1200"/>
              <a:t>Mi smo na HE Zvornik imali izolovane sabirnice kao vezu između generatora i blok transformatora (slično kao ovde) i tamo je svaki segment bio uzemljen samo jednom – upravo iz razloga da bi se izbeglo stvaranje cirkulacionih struja.</a:t>
            </a:r>
            <a:endParaRPr lang="sr-Latn-R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C6E0-D6AA-4C96-836C-B12EBD6499B1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96514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Kao što je poznato, vatra i voda su dobre sluge, ali zli gospodari.</a:t>
            </a:r>
          </a:p>
          <a:p>
            <a:r>
              <a:rPr lang="sr-Latn-RS" dirty="0"/>
              <a:t>Šta mislite, da li isto važi i za indukciju?</a:t>
            </a:r>
          </a:p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C6E0-D6AA-4C96-836C-B12EBD6499B1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16502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20000"/>
              </a:lnSpc>
            </a:pPr>
            <a:r>
              <a:rPr lang="sr-Latn-RS" dirty="0"/>
              <a:t>VP Čibuk1 se nalazi u Srbiji, u blizini Pančeva u Južnom Banatu i trenutno je najveći vetropark u Srbiji.</a:t>
            </a:r>
          </a:p>
          <a:p>
            <a:pPr algn="l">
              <a:lnSpc>
                <a:spcPct val="120000"/>
              </a:lnSpc>
            </a:pPr>
            <a:r>
              <a:rPr lang="sr-Latn-RS" dirty="0"/>
              <a:t>Napomenuo bih da na 35 kV strani postoji i postrojenje za kompenzaciju.</a:t>
            </a:r>
          </a:p>
          <a:p>
            <a:pPr algn="l">
              <a:lnSpc>
                <a:spcPct val="120000"/>
              </a:lnSpc>
            </a:pPr>
            <a:endParaRPr lang="sr-Latn-RS" dirty="0"/>
          </a:p>
          <a:p>
            <a:pPr algn="l">
              <a:lnSpc>
                <a:spcPct val="120000"/>
              </a:lnSpc>
            </a:pPr>
            <a:r>
              <a:rPr lang="sr-Latn-RS" dirty="0"/>
              <a:t>Razvodno postrojenje 35 kV: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Latn-RS" dirty="0"/>
              <a:t>9 kablovskih izvodnih ćelija ka strujnim krugovima vetrogeneratora (1 rezerva)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Latn-RS" dirty="0"/>
              <a:t>2 kablovske ćelije za vezu sa postrojenjem za kompenzaciju reaktivne energije 2 x 10 </a:t>
            </a:r>
            <a:r>
              <a:rPr lang="sr-Latn-RS" dirty="0" err="1"/>
              <a:t>MVAr</a:t>
            </a:r>
            <a:endParaRPr lang="sr-Latn-R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Latn-RS" dirty="0"/>
              <a:t>2 kablovske transformatorske ćelije ka transformatorima 35/400 kV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Latn-RS" dirty="0"/>
              <a:t>spojna ćelija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Latn-RS" dirty="0"/>
              <a:t>merna ćelija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C6E0-D6AA-4C96-836C-B12EBD6499B1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79657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Prilikom projektovanja energetskih transformatora i priključnih kablova, izabrana je varijanta sa stalnim preopterećenjem od 50%, kako bi u slučaju nemogućnosti rada jednog od transformatora (ispad, kvar, remont...), drugi transformator mogao da preuzme skoro kompletnu proizvodnju vetroparka (85% proizvodnje).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r-Latn-RS" sz="1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400" dirty="0"/>
              <a:t>Veza između 35 kV postrojenja i energetskih transformatora ostvarena je jednožilnim kablovima od umreženog </a:t>
            </a:r>
            <a:r>
              <a:rPr lang="sr-Latn-RS" sz="2400" dirty="0" err="1"/>
              <a:t>polietilena</a:t>
            </a:r>
            <a:r>
              <a:rPr lang="sr-Latn-RS" sz="2400" dirty="0"/>
              <a:t> NA2XS(F)2Y (ili XLPE), preseka provodnika 630 mm2 i preseka metalnog plašta 35 mm2 pri čemu obratite pažnju da postoji 4 kabla po fazi!</a:t>
            </a:r>
            <a:endParaRPr lang="sr-Latn-RS" sz="1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C6E0-D6AA-4C96-836C-B12EBD6499B1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84020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U novembru 2019, u roku od dva dana, dešavaju se dva ispada.</a:t>
            </a:r>
          </a:p>
          <a:p>
            <a:r>
              <a:rPr lang="sr-Latn-RS" dirty="0"/>
              <a:t>Prvo ispada transformator T1, a nakon svega 24h i transformator T2. Oba od zemljospojne zaštite.</a:t>
            </a:r>
          </a:p>
          <a:p>
            <a:r>
              <a:rPr lang="sr-Latn-RS" dirty="0"/>
              <a:t>U trenutku zastoja, vetar je dovoljan za rad vetroparka punim kapacitetom.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C6E0-D6AA-4C96-836C-B12EBD6499B1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2708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17.11.2019 je bila nedelja. Kvar se desio uveče, malo pre ponoći.</a:t>
            </a:r>
          </a:p>
          <a:p>
            <a:r>
              <a:rPr lang="sr-Latn-RS" dirty="0"/>
              <a:t>Čim nam je javljeno, krenuli smo u analizu problema.</a:t>
            </a:r>
          </a:p>
          <a:p>
            <a:r>
              <a:rPr lang="sr-Latn-RS" dirty="0"/>
              <a:t>Prvo je trebalo ustanoviti gde je kvar. Dok smo izanalizirali pogonske događaje, </a:t>
            </a:r>
            <a:r>
              <a:rPr lang="sr-Latn-RS" dirty="0" err="1"/>
              <a:t>isproveravali</a:t>
            </a:r>
            <a:r>
              <a:rPr lang="sr-Latn-RS" dirty="0"/>
              <a:t> kablovske glave na oba kraja, došli smo do zaključka da je kvar negde na kablu između priključnog energetskog transformatora i rasklopnog postrojenja 35kV za oba energetska transformatora, a ispod puta ili na ulazu u zgradu.</a:t>
            </a:r>
          </a:p>
          <a:p>
            <a:r>
              <a:rPr lang="sr-Latn-RS" dirty="0"/>
              <a:t>Mašina za iskop, </a:t>
            </a:r>
            <a:r>
              <a:rPr lang="sr-Latn-RS" dirty="0" err="1"/>
              <a:t>tzv</a:t>
            </a:r>
            <a:r>
              <a:rPr lang="sr-Latn-RS" dirty="0"/>
              <a:t> </a:t>
            </a:r>
            <a:r>
              <a:rPr lang="sr-Latn-RS" dirty="0" err="1"/>
              <a:t>kombinirka</a:t>
            </a:r>
            <a:r>
              <a:rPr lang="sr-Latn-RS" dirty="0"/>
              <a:t> je bila na TS u utorak 19.11.2019.</a:t>
            </a:r>
          </a:p>
          <a:p>
            <a:r>
              <a:rPr lang="sr-Latn-RS" dirty="0"/>
              <a:t>Pesak je i dalje bio vruć, nekih 36 sati nakon isključenja.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C6E0-D6AA-4C96-836C-B12EBD6499B1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50977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Levo na slici se vidi kako izgleda „normalna“ </a:t>
            </a:r>
            <a:r>
              <a:rPr lang="sr-Latn-RS" dirty="0" err="1"/>
              <a:t>korugovana</a:t>
            </a:r>
            <a:r>
              <a:rPr lang="sr-Latn-RS" dirty="0"/>
              <a:t> cev. Po sredini slike vidite šta se desilo sa </a:t>
            </a:r>
            <a:r>
              <a:rPr lang="sr-Latn-RS" dirty="0" err="1"/>
              <a:t>korugovanom</a:t>
            </a:r>
            <a:r>
              <a:rPr lang="sr-Latn-RS" dirty="0"/>
              <a:t> cevi – stopila se sa kablovima.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C6E0-D6AA-4C96-836C-B12EBD6499B1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64811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Preliminarna analiza je upućivala na veliku struju električne zaštite, jer su provodnici ostali u izvornom obliku, dok su se sami kablovi spojili među sobom usled termičkog naprezanja zbog preopterećenja električne zaštite.</a:t>
            </a:r>
          </a:p>
          <a:p>
            <a:r>
              <a:rPr lang="sr-Latn-R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Nalazi su takođe pokazali da je dielektrična čvrstoća izolacije između provodnika i poluprovodnika u relativno dobrom stanju, ali da su električna zaštita kablova i spoljašnja izolacija u potpunosti oštećeni.</a:t>
            </a:r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C6E0-D6AA-4C96-836C-B12EBD6499B1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94656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Nakon reparacije na transformatoru T1, pristupilo se merenju struje kroz električnu zaštitu kabla kako bi se utvrdio uzrok havarije.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Kao što se može videti na slici, pri proizvodnji od 19.2 MVA (struja kroz jedan kabal približno 316 /4 = 79 A), struje kroz električnu zaštitu su bile 40 A i više.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r-Latn-R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Zatim je proizvodnja povećana na 60 MVA, a merenja na električnim zaštitama kablova su pokazivala struju od 150 A, što je granična vrednost za provodnik 35 mm</a:t>
            </a:r>
            <a:r>
              <a:rPr lang="sr-Latn-RS" sz="1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sr-Latn-R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koliki je poprečni presek električne zaštite, pa je doneta odluka da se proizvodnja ograniči na 60 MVA, a da se </a:t>
            </a:r>
            <a:r>
              <a:rPr lang="sr-Latn-R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</a:t>
            </a:r>
            <a:r>
              <a:rPr lang="sr-Latn-R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zaštita na strani postrojenja veže na odvodnike prenapona.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C6E0-D6AA-4C96-836C-B12EBD6499B1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97030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C7B2-556D-46CD-83ED-99A884FB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42833"/>
            <a:ext cx="6858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F1AF1-96C1-4AD2-BC34-4BA79B45D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90303"/>
            <a:ext cx="6858000" cy="5386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N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6AB894-3DB9-43E6-854A-5B9B32AAA2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760" y="3959961"/>
            <a:ext cx="2700471" cy="1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82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bullets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1C35-F502-4AFC-BCE0-17E75CA4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0048"/>
            <a:ext cx="7886700" cy="74582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30835-02B5-4CC1-BD49-B80EFA9C4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5876"/>
            <a:ext cx="7886700" cy="435133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buSzPct val="105000"/>
              <a:defRPr sz="2000">
                <a:solidFill>
                  <a:schemeClr val="tx2"/>
                </a:solidFill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−"/>
              <a:defRPr sz="20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1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2200"/>
            </a:lvl4pPr>
            <a:lvl5pPr>
              <a:buClr>
                <a:schemeClr val="accent1"/>
              </a:buClr>
              <a:defRPr sz="22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AAE9B7-F6A0-44A7-887A-A1EC309E96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78" y="456426"/>
            <a:ext cx="1375873" cy="65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57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bullets v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1C35-F502-4AFC-BCE0-17E75CA4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0048"/>
            <a:ext cx="7886700" cy="74582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30835-02B5-4CC1-BD49-B80EFA9C4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4926"/>
            <a:ext cx="7886700" cy="435133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buSzPct val="105000"/>
              <a:defRPr sz="2000">
                <a:solidFill>
                  <a:schemeClr val="tx2"/>
                </a:solidFill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−"/>
              <a:defRPr sz="20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1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2200"/>
            </a:lvl4pPr>
            <a:lvl5pPr>
              <a:buClr>
                <a:schemeClr val="accent1"/>
              </a:buClr>
              <a:defRPr sz="22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ED18F1-8DAE-4FD0-BA60-1243D3FA63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78" y="456426"/>
            <a:ext cx="1375873" cy="65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65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plain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A755-ADDA-4D38-B98F-77D27BE23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8" y="311151"/>
            <a:ext cx="7886700" cy="6731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51CDF-0A8A-4B88-85D4-60A9032CDC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651" y="311151"/>
            <a:ext cx="1375873" cy="65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70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plain n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A755-ADDA-4D38-B98F-77D27BE23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8" y="311151"/>
            <a:ext cx="7886700" cy="6731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73527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n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E3D5B-2D16-4C5E-B51C-927C485EC3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45" y="404910"/>
            <a:ext cx="1375873" cy="65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47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 no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E3D5B-2D16-4C5E-B51C-927C485EC3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637" y="91586"/>
            <a:ext cx="1422535" cy="67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06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682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BDAB-8C03-49FE-9EAA-8162E4BB9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B3EFB5-8611-4301-81A0-65A7898C0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95327-1C22-4CDC-A9AC-3BB81D1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1756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caption small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BDAB-8C03-49FE-9EAA-8162E4BB9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B3EFB5-8611-4301-81A0-65A7898C0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95327-1C22-4CDC-A9AC-3BB81D1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0DE470-EB93-4C4F-AD5E-539B9F3536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44" y="431562"/>
            <a:ext cx="1113250" cy="53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10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C7B2-556D-46CD-83ED-99A884FB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42833"/>
            <a:ext cx="6858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F1AF1-96C1-4AD2-BC34-4BA79B45D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61729"/>
            <a:ext cx="6858000" cy="5386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DEE1-43FA-47A0-BF67-3CD946318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194" y="5235385"/>
            <a:ext cx="2811566" cy="13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28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C7B2-556D-46CD-83ED-99A884FB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42833"/>
            <a:ext cx="6858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F1AF1-96C1-4AD2-BC34-4BA79B45D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33154"/>
            <a:ext cx="6858000" cy="5386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85AB2A-104A-4D52-995C-3FE0A541B4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217" y="3575261"/>
            <a:ext cx="2811566" cy="13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80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C7B2-556D-46CD-83ED-99A884FB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42833"/>
            <a:ext cx="6858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F1AF1-96C1-4AD2-BC34-4BA79B45D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33154"/>
            <a:ext cx="6858000" cy="5386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8B631-0029-4615-B829-A727B6C76E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217" y="3575261"/>
            <a:ext cx="2811566" cy="13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8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C7B2-556D-46CD-83ED-99A884FB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361933"/>
            <a:ext cx="6858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F1AF1-96C1-4AD2-BC34-4BA79B45D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333751"/>
            <a:ext cx="6858000" cy="5386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18B0C-1EC2-4AA8-9C7B-FC75BD6FD9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217" y="3992045"/>
            <a:ext cx="2811566" cy="13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1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C7B2-556D-46CD-83ED-99A884FB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1545" y="687396"/>
            <a:ext cx="6858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F1AF1-96C1-4AD2-BC34-4BA79B45D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1545" y="1621114"/>
            <a:ext cx="6858000" cy="5386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A37300-1750-4CF3-B3AB-BB773EBF65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58" y="2241308"/>
            <a:ext cx="2811566" cy="13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1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C7B2-556D-46CD-83ED-99A884FB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744090"/>
            <a:ext cx="6858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F1AF1-96C1-4AD2-BC34-4BA79B45D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734958"/>
            <a:ext cx="6858000" cy="5386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6B181D-3CF8-4FA4-BAE1-1884A101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129" y="4412302"/>
            <a:ext cx="2811566" cy="13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6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1C35-F502-4AFC-BCE0-17E75CA4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0048"/>
            <a:ext cx="7886700" cy="74582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30835-02B5-4CC1-BD49-B80EFA9C4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4926"/>
            <a:ext cx="7886700" cy="4351338"/>
          </a:xfrm>
        </p:spPr>
        <p:txBody>
          <a:bodyPr>
            <a:normAutofit/>
          </a:bodyPr>
          <a:lstStyle>
            <a:lvl1pPr marL="457200" indent="-457200">
              <a:buClr>
                <a:schemeClr val="accent1"/>
              </a:buClr>
              <a:buSzPct val="100000"/>
              <a:buFont typeface="+mj-lt"/>
              <a:buAutoNum type="arabicPeriod"/>
              <a:defRPr sz="2000">
                <a:solidFill>
                  <a:schemeClr val="tx2"/>
                </a:solidFill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1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2200"/>
            </a:lvl4pPr>
            <a:lvl5pPr>
              <a:buClr>
                <a:schemeClr val="accent1"/>
              </a:buClr>
              <a:defRPr sz="22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6CB0CC-D317-482F-846B-3814D19307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44" y="6034114"/>
            <a:ext cx="1375873" cy="65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19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Heading and bullets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1C35-F502-4AFC-BCE0-17E75CA4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0048"/>
            <a:ext cx="7886700" cy="74582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30835-02B5-4CC1-BD49-B80EFA9C4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4926"/>
            <a:ext cx="7886700" cy="435133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buSzPct val="105000"/>
              <a:defRPr sz="2000">
                <a:solidFill>
                  <a:schemeClr val="tx2"/>
                </a:solidFill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−"/>
              <a:defRPr sz="20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1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2200"/>
            </a:lvl4pPr>
            <a:lvl5pPr>
              <a:buClr>
                <a:schemeClr val="accent1"/>
              </a:buClr>
              <a:defRPr sz="22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F897B4-FAF4-4141-B970-C51951F855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78" y="456426"/>
            <a:ext cx="1375873" cy="65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40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FA7C9D-D83C-4484-9533-0B150B1E6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860A2-5715-4DC5-A2F4-36393F043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EB925-7612-46E3-B325-E0F2E64E21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26115-93DD-439D-AB73-B403A1B14893}" type="datetimeFigureOut">
              <a:rPr lang="en-NZ" smtClean="0"/>
              <a:t>23/09/2021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83F4A-34D0-4D19-B9A4-0D24C5D73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97524-6E08-4C30-9778-5BEC932F6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F958E-C44B-42BD-9173-1DD03F7322B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3862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49" r:id="rId2"/>
    <p:sldLayoutId id="2147483667" r:id="rId3"/>
    <p:sldLayoutId id="2147483668" r:id="rId4"/>
    <p:sldLayoutId id="2147483665" r:id="rId5"/>
    <p:sldLayoutId id="2147483669" r:id="rId6"/>
    <p:sldLayoutId id="2147483666" r:id="rId7"/>
    <p:sldLayoutId id="2147483662" r:id="rId8"/>
    <p:sldLayoutId id="2147483674" r:id="rId9"/>
    <p:sldLayoutId id="2147483660" r:id="rId10"/>
    <p:sldLayoutId id="2147483661" r:id="rId11"/>
    <p:sldLayoutId id="2147483654" r:id="rId12"/>
    <p:sldLayoutId id="2147483663" r:id="rId13"/>
    <p:sldLayoutId id="2147483664" r:id="rId14"/>
    <p:sldLayoutId id="2147483673" r:id="rId15"/>
    <p:sldLayoutId id="2147483655" r:id="rId16"/>
    <p:sldLayoutId id="2147483657" r:id="rId17"/>
    <p:sldLayoutId id="214748367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f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6C27A-72D8-457B-A723-F18600481D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NZ" dirty="0"/>
              <a:t>PR</a:t>
            </a:r>
            <a:r>
              <a:rPr lang="sr-Cyrl-RS" dirty="0"/>
              <a:t>О</a:t>
            </a:r>
            <a:r>
              <a:rPr lang="en-NZ" dirty="0"/>
              <a:t>R</a:t>
            </a:r>
            <a:r>
              <a:rPr lang="sr-Cyrl-RS" dirty="0"/>
              <a:t>А</a:t>
            </a:r>
            <a:r>
              <a:rPr lang="en-NZ" dirty="0"/>
              <a:t>ČUN D</a:t>
            </a:r>
            <a:r>
              <a:rPr lang="sr-Cyrl-RS" dirty="0"/>
              <a:t>О</a:t>
            </a:r>
            <a:r>
              <a:rPr lang="en-NZ" dirty="0"/>
              <a:t>ZV</a:t>
            </a:r>
            <a:r>
              <a:rPr lang="sr-Cyrl-RS" dirty="0"/>
              <a:t>О</a:t>
            </a:r>
            <a:r>
              <a:rPr lang="en-NZ" dirty="0"/>
              <a:t>L</a:t>
            </a:r>
            <a:r>
              <a:rPr lang="sr-Cyrl-RS" dirty="0"/>
              <a:t>ЈЕ</a:t>
            </a:r>
            <a:r>
              <a:rPr lang="en-NZ" dirty="0"/>
              <a:t>NOG STRU</a:t>
            </a:r>
            <a:r>
              <a:rPr lang="sr-Cyrl-RS" dirty="0"/>
              <a:t>Ј</a:t>
            </a:r>
            <a:r>
              <a:rPr lang="en-NZ" dirty="0"/>
              <a:t>NOG </a:t>
            </a:r>
            <a:r>
              <a:rPr lang="sr-Cyrl-RS" dirty="0"/>
              <a:t>О</a:t>
            </a:r>
            <a:r>
              <a:rPr lang="en-NZ" dirty="0"/>
              <a:t>PT</a:t>
            </a:r>
            <a:r>
              <a:rPr lang="sr-Cyrl-RS" dirty="0"/>
              <a:t>Е</a:t>
            </a:r>
            <a:r>
              <a:rPr lang="en-NZ" dirty="0"/>
              <a:t>R</a:t>
            </a:r>
            <a:r>
              <a:rPr lang="sr-Cyrl-RS" dirty="0"/>
              <a:t>Е</a:t>
            </a:r>
            <a:r>
              <a:rPr lang="en-NZ" dirty="0"/>
              <a:t>Ć</a:t>
            </a:r>
            <a:r>
              <a:rPr lang="sr-Cyrl-RS" dirty="0"/>
              <a:t>Е</a:t>
            </a:r>
            <a:r>
              <a:rPr lang="en-NZ" dirty="0"/>
              <a:t>NJ</a:t>
            </a:r>
            <a:r>
              <a:rPr lang="sr-Cyrl-RS" dirty="0"/>
              <a:t>А 35 </a:t>
            </a:r>
            <a:r>
              <a:rPr lang="en-NZ" dirty="0"/>
              <a:t>kV K</a:t>
            </a:r>
            <a:r>
              <a:rPr lang="sr-Cyrl-RS" dirty="0"/>
              <a:t>А</a:t>
            </a:r>
            <a:r>
              <a:rPr lang="en-NZ" dirty="0"/>
              <a:t>BL</a:t>
            </a:r>
            <a:r>
              <a:rPr lang="sr-Cyrl-RS" dirty="0"/>
              <a:t>А </a:t>
            </a:r>
            <a:r>
              <a:rPr lang="en-NZ" dirty="0"/>
              <a:t>NA PRIMERU VEZE U OKVIRU VETROPARKA ČIBUK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0EF756-2813-4C92-852F-C68BE5F81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61729"/>
            <a:ext cx="6858000" cy="852221"/>
          </a:xfrm>
        </p:spPr>
        <p:txBody>
          <a:bodyPr>
            <a:normAutofit fontScale="85000" lnSpcReduction="20000"/>
          </a:bodyPr>
          <a:lstStyle/>
          <a:p>
            <a:r>
              <a:rPr lang="sr-Latn-RS" sz="3100" dirty="0"/>
              <a:t>Lazar Petrović</a:t>
            </a:r>
          </a:p>
          <a:p>
            <a:r>
              <a:rPr lang="en-NZ" sz="3100" dirty="0" err="1"/>
              <a:t>Prof.dr</a:t>
            </a:r>
            <a:r>
              <a:rPr lang="en-NZ" sz="3100" dirty="0"/>
              <a:t>. Zoran </a:t>
            </a:r>
            <a:r>
              <a:rPr lang="en-NZ" sz="3100" dirty="0" err="1"/>
              <a:t>Stojanović</a:t>
            </a:r>
            <a:endParaRPr lang="en-NZ" sz="3100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50277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23A75E-961D-4817-8BBF-CCF37679C7FE}"/>
              </a:ext>
            </a:extLst>
          </p:cNvPr>
          <p:cNvSpPr txBox="1">
            <a:spLocks/>
          </p:cNvSpPr>
          <p:nvPr/>
        </p:nvSpPr>
        <p:spPr>
          <a:xfrm>
            <a:off x="1143000" y="214580"/>
            <a:ext cx="6926802" cy="8522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/>
              <a:t>Vetropark Čibuk 1</a:t>
            </a:r>
            <a:endParaRPr lang="sr-Latn-RS" dirty="0"/>
          </a:p>
        </p:txBody>
      </p:sp>
      <p:pic>
        <p:nvPicPr>
          <p:cNvPr id="6" name="Picture 5" descr="A picture containing indoor, device, miller&#10;&#10;Description automatically generated">
            <a:extLst>
              <a:ext uri="{FF2B5EF4-FFF2-40B4-BE49-F238E27FC236}">
                <a16:creationId xmlns:a16="http://schemas.microsoft.com/office/drawing/2014/main" id="{0922B254-81C0-4EAE-8F38-660991E49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D455D57-958C-4BB0-9A3B-0C7836C2D2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5"/>
          <a:stretch/>
        </p:blipFill>
        <p:spPr>
          <a:xfrm rot="5400000">
            <a:off x="3595748" y="1309748"/>
            <a:ext cx="6858000" cy="423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66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23A75E-961D-4817-8BBF-CCF37679C7FE}"/>
              </a:ext>
            </a:extLst>
          </p:cNvPr>
          <p:cNvSpPr txBox="1">
            <a:spLocks/>
          </p:cNvSpPr>
          <p:nvPr/>
        </p:nvSpPr>
        <p:spPr>
          <a:xfrm>
            <a:off x="1143000" y="214580"/>
            <a:ext cx="6926802" cy="8522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/>
              <a:t>Vetropark Čibuk 1</a:t>
            </a:r>
            <a:endParaRPr lang="sr-Latn-R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835A5D2-18A2-4942-AE93-7F4B7D04D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1142316"/>
            <a:ext cx="7043057" cy="4459697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sr-Latn-RS" dirty="0"/>
              <a:t>Dozvoljeno strujno opterećenje TP-03:</a:t>
            </a:r>
          </a:p>
          <a:p>
            <a:pPr algn="l">
              <a:lnSpc>
                <a:spcPct val="120000"/>
              </a:lnSpc>
            </a:pPr>
            <a:r>
              <a:rPr lang="sr-Latn-RS" dirty="0" err="1"/>
              <a:t>Idoz</a:t>
            </a:r>
            <a:r>
              <a:rPr lang="sr-Latn-RS" dirty="0"/>
              <a:t> = kop ∙ k</a:t>
            </a:r>
            <a:r>
              <a:rPr lang="el-GR" dirty="0"/>
              <a:t>θ</a:t>
            </a:r>
            <a:r>
              <a:rPr lang="sr-Latn-RS" dirty="0"/>
              <a:t>t ∙ k</a:t>
            </a:r>
            <a:r>
              <a:rPr lang="el-GR" dirty="0"/>
              <a:t>ρ</a:t>
            </a:r>
            <a:r>
              <a:rPr lang="sr-Latn-RS" dirty="0"/>
              <a:t>t ∙ </a:t>
            </a:r>
            <a:r>
              <a:rPr lang="sr-Latn-RS" dirty="0" err="1"/>
              <a:t>kbk</a:t>
            </a:r>
            <a:r>
              <a:rPr lang="sr-Latn-RS" dirty="0"/>
              <a:t> ∙ Ind</a:t>
            </a:r>
          </a:p>
          <a:p>
            <a:pPr algn="l">
              <a:lnSpc>
                <a:spcPct val="120000"/>
              </a:lnSpc>
            </a:pPr>
            <a:r>
              <a:rPr lang="sr-Latn-RS" dirty="0"/>
              <a:t>kop – faktor ispune dnevnog opterećenja = 1</a:t>
            </a:r>
          </a:p>
          <a:p>
            <a:pPr algn="l">
              <a:lnSpc>
                <a:spcPct val="120000"/>
              </a:lnSpc>
            </a:pPr>
            <a:r>
              <a:rPr lang="sr-Latn-RS" dirty="0"/>
              <a:t>k</a:t>
            </a:r>
            <a:r>
              <a:rPr lang="el-GR" dirty="0"/>
              <a:t>θ</a:t>
            </a:r>
            <a:r>
              <a:rPr lang="sr-Latn-RS" dirty="0"/>
              <a:t>t – temperatura tla na dubini polaganja = 1,084</a:t>
            </a:r>
          </a:p>
          <a:p>
            <a:pPr algn="l">
              <a:lnSpc>
                <a:spcPct val="120000"/>
              </a:lnSpc>
            </a:pPr>
            <a:r>
              <a:rPr lang="sr-Latn-RS" dirty="0"/>
              <a:t>k</a:t>
            </a:r>
            <a:r>
              <a:rPr lang="el-GR" dirty="0"/>
              <a:t>ρ</a:t>
            </a:r>
            <a:r>
              <a:rPr lang="sr-Latn-RS" dirty="0"/>
              <a:t>t – specifična toplotna otpornost tla = 1</a:t>
            </a:r>
          </a:p>
          <a:p>
            <a:pPr algn="l">
              <a:lnSpc>
                <a:spcPct val="120000"/>
              </a:lnSpc>
            </a:pPr>
            <a:r>
              <a:rPr lang="sr-Latn-RS" dirty="0" err="1"/>
              <a:t>kbk</a:t>
            </a:r>
            <a:r>
              <a:rPr lang="sr-Latn-RS" dirty="0"/>
              <a:t> – broj kablovskih sistema položenih zajedno u rovu = 0,72</a:t>
            </a:r>
          </a:p>
          <a:p>
            <a:pPr algn="l">
              <a:lnSpc>
                <a:spcPct val="120000"/>
              </a:lnSpc>
            </a:pPr>
            <a:r>
              <a:rPr lang="sr-Latn-RS" b="1" dirty="0" err="1"/>
              <a:t>Idoz</a:t>
            </a:r>
            <a:r>
              <a:rPr lang="sr-Latn-RS" b="1" dirty="0"/>
              <a:t> = 664,19A (TP-03)	 </a:t>
            </a:r>
            <a:r>
              <a:rPr lang="sr-Latn-RS" b="1" dirty="0" err="1"/>
              <a:t>Idoz</a:t>
            </a:r>
            <a:r>
              <a:rPr lang="sr-Latn-RS" b="1" dirty="0"/>
              <a:t> = 735,67A (ABB)</a:t>
            </a:r>
          </a:p>
        </p:txBody>
      </p:sp>
    </p:spTree>
    <p:extLst>
      <p:ext uri="{BB962C8B-B14F-4D97-AF65-F5344CB8AC3E}">
        <p14:creationId xmlns:p14="http://schemas.microsoft.com/office/powerpoint/2010/main" val="2698414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23A75E-961D-4817-8BBF-CCF37679C7FE}"/>
              </a:ext>
            </a:extLst>
          </p:cNvPr>
          <p:cNvSpPr txBox="1">
            <a:spLocks/>
          </p:cNvSpPr>
          <p:nvPr/>
        </p:nvSpPr>
        <p:spPr>
          <a:xfrm>
            <a:off x="1143000" y="214580"/>
            <a:ext cx="6926802" cy="8522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/>
              <a:t>Vetropark Čibuk 1</a:t>
            </a:r>
            <a:endParaRPr lang="sr-Latn-R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Subtitle 2">
                <a:extLst>
                  <a:ext uri="{FF2B5EF4-FFF2-40B4-BE49-F238E27FC236}">
                    <a16:creationId xmlns:a16="http://schemas.microsoft.com/office/drawing/2014/main" id="{AA9EAC3A-3BE8-40B6-A025-5546ACD8E689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58815" y="1142316"/>
                <a:ext cx="8333772" cy="4681541"/>
              </a:xfrm>
            </p:spPr>
            <p:txBody>
              <a:bodyPr>
                <a:normAutofit fontScale="92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sr-Latn-RS" dirty="0"/>
                  <a:t>Dozvoljeno strujno opterećenje IEC 60287-1-1:</a:t>
                </a:r>
              </a:p>
              <a:p>
                <a:pPr algn="l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6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𝐼</m:t>
                      </m:r>
                      <m:r>
                        <a:rPr lang="sr-Latn-RS" sz="26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sr-Latn-RS" sz="2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sr-Latn-RS" sz="2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sr-Latn-RS" sz="2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sr-Latn-RS" sz="2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∆</m:t>
                                  </m:r>
                                  <m:r>
                                    <a:rPr lang="sr-Latn-RS" sz="2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𝜃</m:t>
                                  </m:r>
                                  <m:r>
                                    <a:rPr lang="sr-Latn-RS" sz="2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0,5 </m:t>
                                      </m:r>
                                      <m:sSub>
                                        <m:sSubPr>
                                          <m:ctrlPr>
                                            <a:rPr lang="sr-Latn-RS" sz="2600" i="1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sr-Latn-RS" sz="2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sr-Latn-RS" sz="2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+</m:t>
                                      </m:r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𝑛</m:t>
                                      </m:r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sr-Latn-RS" sz="2600" i="1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sr-Latn-RS" sz="2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sr-Latn-RS" sz="2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sr-Latn-RS" sz="2600" i="1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sr-Latn-RS" sz="2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sr-Latn-RS" sz="2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sr-Latn-RS" sz="2600" i="1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sr-Latn-RS" sz="2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sr-Latn-RS" sz="2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sr-Latn-RS" sz="2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𝑅</m:t>
                                  </m:r>
                                  <m:sSub>
                                    <m:sSubPr>
                                      <m:ctrlP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sr-Latn-RS" sz="2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+</m:t>
                                  </m:r>
                                  <m:r>
                                    <a:rPr lang="sr-Latn-RS" sz="2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𝑛𝑅</m:t>
                                  </m:r>
                                  <m:r>
                                    <a:rPr lang="sr-Latn-RS" sz="2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(1+</m:t>
                                  </m:r>
                                  <m:sSub>
                                    <m:sSubPr>
                                      <m:ctrlP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sr-Latn-RS" sz="2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)</m:t>
                                  </m:r>
                                  <m:sSub>
                                    <m:sSubPr>
                                      <m:ctrlP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sr-Latn-RS" sz="2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+</m:t>
                                  </m:r>
                                  <m:r>
                                    <a:rPr lang="sr-Latn-RS" sz="2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𝑛𝑅</m:t>
                                  </m:r>
                                  <m:r>
                                    <a:rPr lang="sr-Latn-RS" sz="2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(1+</m:t>
                                  </m:r>
                                  <m:sSub>
                                    <m:sSubPr>
                                      <m:ctrlP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sr-Latn-RS" sz="2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sr-Latn-RS" sz="2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)(</m:t>
                                  </m:r>
                                  <m:sSub>
                                    <m:sSubPr>
                                      <m:ctrlP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sr-Latn-RS" sz="2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sr-Latn-RS" sz="2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  <m:r>
                                    <a:rPr lang="sr-Latn-RS" sz="2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sr-Latn-RS" sz="2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0,5</m:t>
                          </m:r>
                        </m:sup>
                      </m:sSup>
                      <m:r>
                        <a:rPr lang="sr-Latn-RS" sz="2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sr-Latn-RS" sz="2600" b="1" dirty="0"/>
              </a:p>
              <a:p>
                <a:pPr algn="l">
                  <a:lnSpc>
                    <a:spcPct val="120000"/>
                  </a:lnSpc>
                </a:pPr>
                <a:r>
                  <a:rPr lang="pl-PL" sz="2000" b="1" dirty="0"/>
                  <a:t>∆</a:t>
                </a:r>
                <a:r>
                  <a:rPr lang="pl-PL" sz="2000" dirty="0"/>
                  <a:t>θ – porast temperature provodnika u odnosu na temperaturu ambijenta</a:t>
                </a:r>
              </a:p>
              <a:p>
                <a:pPr algn="l">
                  <a:lnSpc>
                    <a:spcPct val="120000"/>
                  </a:lnSpc>
                </a:pPr>
                <a:r>
                  <a:rPr lang="sr-Latn-RS" sz="2000" dirty="0"/>
                  <a:t>R – AC otpornost provodnika po jedinici dužine pri maksimalnoj radnoj temperaturi </a:t>
                </a:r>
                <a:r>
                  <a:rPr lang="el-GR" sz="2000" dirty="0"/>
                  <a:t>[Ω/</a:t>
                </a:r>
                <a:r>
                  <a:rPr lang="sr-Latn-RS" sz="2000" dirty="0"/>
                  <a:t>m]</a:t>
                </a:r>
              </a:p>
              <a:p>
                <a:pPr algn="l">
                  <a:lnSpc>
                    <a:spcPct val="120000"/>
                  </a:lnSpc>
                </a:pPr>
                <a:r>
                  <a:rPr lang="sr-Latn-RS" sz="2000" dirty="0" err="1"/>
                  <a:t>Wd</a:t>
                </a:r>
                <a:r>
                  <a:rPr lang="sr-Latn-RS" sz="2000" dirty="0"/>
                  <a:t> – </a:t>
                </a:r>
                <a:r>
                  <a:rPr lang="sr-Latn-RS" sz="2000" dirty="0" err="1"/>
                  <a:t>dielektrični</a:t>
                </a:r>
                <a:r>
                  <a:rPr lang="sr-Latn-RS" sz="2000" dirty="0"/>
                  <a:t> gubici po jedinici dužine [W/m]</a:t>
                </a:r>
              </a:p>
              <a:p>
                <a:pPr algn="l">
                  <a:lnSpc>
                    <a:spcPct val="120000"/>
                  </a:lnSpc>
                </a:pPr>
                <a:r>
                  <a:rPr lang="sr-Latn-RS" sz="18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λ</a:t>
                </a:r>
                <a:r>
                  <a:rPr lang="sr-Latn-RS" sz="1800" i="1" baseline="-25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1</a:t>
                </a:r>
                <a:r>
                  <a:rPr lang="el-GR" sz="2000" dirty="0"/>
                  <a:t> – </a:t>
                </a:r>
                <a:r>
                  <a:rPr lang="sr-Latn-RS" sz="2000" dirty="0"/>
                  <a:t>odnos gubitaka u električnoj zaštiti prema gubicima u svim provodnicima kabla (gubici usled cirkulacionih i vihornih struja u </a:t>
                </a:r>
                <a:r>
                  <a:rPr lang="sr-Latn-RS" sz="2000" dirty="0" err="1"/>
                  <a:t>el</a:t>
                </a:r>
                <a:r>
                  <a:rPr lang="sr-Latn-RS" sz="2000" dirty="0"/>
                  <a:t>. zaštiti)</a:t>
                </a:r>
              </a:p>
              <a:p>
                <a:pPr algn="l">
                  <a:lnSpc>
                    <a:spcPct val="120000"/>
                  </a:lnSpc>
                </a:pPr>
                <a:r>
                  <a:rPr lang="sr-Latn-RS" sz="21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λ</a:t>
                </a:r>
                <a:r>
                  <a:rPr lang="sr-Latn-RS" sz="2100" i="1" baseline="-25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</a:t>
                </a:r>
                <a:r>
                  <a:rPr lang="sr-Latn-RS" sz="2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– odnos gubitaka u armaturi prema gubicima u svim provodnicima kabla (ovde je ova vrednost </a:t>
                </a:r>
                <a:r>
                  <a:rPr lang="sr-Latn-RS" sz="21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0</a:t>
                </a:r>
                <a:r>
                  <a:rPr lang="sr-Latn-RS" sz="2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jer nema armature (mehaničke zaštite))</a:t>
                </a:r>
              </a:p>
              <a:p>
                <a:pPr algn="l">
                  <a:lnSpc>
                    <a:spcPct val="120000"/>
                  </a:lnSpc>
                </a:pPr>
                <a:endParaRPr lang="sr-Latn-RS" sz="2000" dirty="0"/>
              </a:p>
              <a:p>
                <a:pPr algn="l">
                  <a:lnSpc>
                    <a:spcPct val="120000"/>
                  </a:lnSpc>
                </a:pPr>
                <a:endParaRPr lang="sr-Latn-RS" b="1" dirty="0"/>
              </a:p>
              <a:p>
                <a:pPr algn="l">
                  <a:lnSpc>
                    <a:spcPct val="120000"/>
                  </a:lnSpc>
                </a:pPr>
                <a:endParaRPr lang="sr-Latn-RS" b="1" dirty="0"/>
              </a:p>
            </p:txBody>
          </p:sp>
        </mc:Choice>
        <mc:Fallback>
          <p:sp>
            <p:nvSpPr>
              <p:cNvPr id="7" name="Subtitle 2">
                <a:extLst>
                  <a:ext uri="{FF2B5EF4-FFF2-40B4-BE49-F238E27FC236}">
                    <a16:creationId xmlns:a16="http://schemas.microsoft.com/office/drawing/2014/main" id="{AA9EAC3A-3BE8-40B6-A025-5546ACD8E6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58815" y="1142316"/>
                <a:ext cx="8333772" cy="4681541"/>
              </a:xfrm>
              <a:blipFill>
                <a:blip r:embed="rId3"/>
                <a:stretch>
                  <a:fillRect l="-951" t="-651"/>
                </a:stretch>
              </a:blipFill>
            </p:spPr>
            <p:txBody>
              <a:bodyPr/>
              <a:lstStyle/>
              <a:p>
                <a:r>
                  <a:rPr lang="sr-Latn-R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6801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23A75E-961D-4817-8BBF-CCF37679C7FE}"/>
              </a:ext>
            </a:extLst>
          </p:cNvPr>
          <p:cNvSpPr txBox="1">
            <a:spLocks/>
          </p:cNvSpPr>
          <p:nvPr/>
        </p:nvSpPr>
        <p:spPr>
          <a:xfrm>
            <a:off x="1143000" y="214580"/>
            <a:ext cx="6926802" cy="8522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/>
              <a:t>Vetropark Čibuk 1</a:t>
            </a:r>
            <a:endParaRPr lang="sr-Latn-R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272DAAC-7476-4808-A3B4-8EE1D4DA0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815" y="1142316"/>
            <a:ext cx="8333772" cy="4459697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pl-PL" sz="2000" dirty="0"/>
              <a:t>T1 – termička otpornost po jedinici dužine između provodnika i električne zaštite [Km/W]</a:t>
            </a:r>
          </a:p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sr-Latn-RS" sz="2000" dirty="0"/>
              <a:t>T2 – termička otpornost po jedinici dužine između električne zaštite i armature kabla [Km/W] (= 0 jer nema armature (mehaničke zaštite)</a:t>
            </a:r>
          </a:p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sr-Latn-RS" sz="2000" dirty="0"/>
              <a:t>T3 – termička otpornost po jedinici dužine spoljnog omotača/izolacije [Km/W]</a:t>
            </a:r>
          </a:p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sr-Latn-RS" sz="2000" dirty="0"/>
              <a:t>T4 – termička otpornost ambijenta (okoline) koji okružuje kabal [Km/W]</a:t>
            </a:r>
          </a:p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sr-Latn-RS" sz="2000" b="1" dirty="0"/>
              <a:t>n – broj strujno opteretivih provodnika u kablu</a:t>
            </a:r>
          </a:p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sr-Latn-RS" sz="2000" b="1" dirty="0"/>
              <a:t>ovde je n=1							</a:t>
            </a:r>
            <a:endParaRPr lang="sr-Latn-RS" b="1" dirty="0"/>
          </a:p>
          <a:p>
            <a:pPr algn="l">
              <a:lnSpc>
                <a:spcPct val="120000"/>
              </a:lnSpc>
            </a:pPr>
            <a:endParaRPr lang="sr-Latn-R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40DF5A-C643-4BDB-9580-01B5AD2D2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5027"/>
            <a:ext cx="9144000" cy="5466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ED3F9-38A4-487B-AAE1-67A0FC3AE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13" y="4634596"/>
            <a:ext cx="6330387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3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23A75E-961D-4817-8BBF-CCF37679C7FE}"/>
              </a:ext>
            </a:extLst>
          </p:cNvPr>
          <p:cNvSpPr txBox="1">
            <a:spLocks/>
          </p:cNvSpPr>
          <p:nvPr/>
        </p:nvSpPr>
        <p:spPr>
          <a:xfrm>
            <a:off x="1143000" y="214580"/>
            <a:ext cx="6926802" cy="8522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/>
              <a:t>Vetropark Čibuk 1</a:t>
            </a:r>
            <a:endParaRPr lang="sr-Latn-R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E6A7DF9-6B9E-45F5-947C-532EBB8E7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815" y="1142316"/>
            <a:ext cx="8333772" cy="5501104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sr-Latn-RS" sz="2000" dirty="0"/>
              <a:t>Proračun za sve koeficijente, osim za T4 je nezavisan od načina polaganja.</a:t>
            </a:r>
          </a:p>
          <a:p>
            <a:pPr algn="l">
              <a:lnSpc>
                <a:spcPct val="120000"/>
              </a:lnSpc>
            </a:pPr>
            <a:r>
              <a:rPr lang="sr-Latn-RS" sz="2000" dirty="0"/>
              <a:t>Sproveden proračun za dva načina polaganja:</a:t>
            </a:r>
          </a:p>
          <a:p>
            <a:pPr algn="l">
              <a:lnSpc>
                <a:spcPct val="120000"/>
              </a:lnSpc>
            </a:pPr>
            <a:endParaRPr lang="sr-Latn-RS" sz="2000" dirty="0"/>
          </a:p>
          <a:p>
            <a:pPr algn="l">
              <a:lnSpc>
                <a:spcPct val="120000"/>
              </a:lnSpc>
            </a:pPr>
            <a:endParaRPr lang="sr-Latn-RS" sz="2000" dirty="0"/>
          </a:p>
          <a:p>
            <a:pPr algn="l">
              <a:lnSpc>
                <a:spcPct val="120000"/>
              </a:lnSpc>
            </a:pPr>
            <a:endParaRPr lang="sr-Latn-RS" sz="2000" dirty="0"/>
          </a:p>
          <a:p>
            <a:pPr algn="l">
              <a:lnSpc>
                <a:spcPct val="120000"/>
              </a:lnSpc>
            </a:pPr>
            <a:endParaRPr lang="sr-Latn-RS" sz="2000" dirty="0"/>
          </a:p>
          <a:p>
            <a:pPr algn="l">
              <a:lnSpc>
                <a:spcPct val="120000"/>
              </a:lnSpc>
            </a:pPr>
            <a:endParaRPr lang="sr-Latn-RS" sz="2000" dirty="0"/>
          </a:p>
          <a:p>
            <a:pPr algn="l">
              <a:lnSpc>
                <a:spcPct val="120000"/>
              </a:lnSpc>
            </a:pPr>
            <a:endParaRPr lang="sr-Latn-RS" sz="2000" dirty="0"/>
          </a:p>
          <a:p>
            <a:pPr algn="l">
              <a:lnSpc>
                <a:spcPct val="120000"/>
              </a:lnSpc>
            </a:pPr>
            <a:r>
              <a:rPr lang="sr-Latn-RS" sz="2000" dirty="0"/>
              <a:t>Za </a:t>
            </a:r>
            <a:r>
              <a:rPr lang="sr-Latn-RS" sz="2000" dirty="0" err="1"/>
              <a:t>kablovicu</a:t>
            </a:r>
            <a:r>
              <a:rPr lang="sr-Latn-RS" sz="2000" dirty="0"/>
              <a:t> po TP-03 imamo:</a:t>
            </a:r>
          </a:p>
          <a:p>
            <a:pPr algn="l">
              <a:lnSpc>
                <a:spcPct val="120000"/>
              </a:lnSpc>
            </a:pPr>
            <a:r>
              <a:rPr lang="sr-Latn-RS" sz="2000" b="1" dirty="0" err="1"/>
              <a:t>Idoz</a:t>
            </a:r>
            <a:r>
              <a:rPr lang="sr-Latn-RS" sz="2000" b="1" dirty="0"/>
              <a:t> = 664,19A (TP-03) </a:t>
            </a:r>
            <a:r>
              <a:rPr lang="sr-Latn-RS" sz="2000" dirty="0"/>
              <a:t>i </a:t>
            </a:r>
            <a:r>
              <a:rPr lang="sr-Latn-RS" sz="2000" dirty="0" err="1"/>
              <a:t>Idoz</a:t>
            </a:r>
            <a:r>
              <a:rPr lang="sr-Latn-RS" sz="2000" dirty="0"/>
              <a:t> = 735,67A (ABB)</a:t>
            </a:r>
          </a:p>
          <a:p>
            <a:pPr algn="l">
              <a:lnSpc>
                <a:spcPct val="120000"/>
              </a:lnSpc>
            </a:pPr>
            <a:endParaRPr lang="sr-Latn-RS" sz="2000" b="1" dirty="0"/>
          </a:p>
          <a:p>
            <a:pPr algn="l">
              <a:lnSpc>
                <a:spcPct val="120000"/>
              </a:lnSpc>
            </a:pPr>
            <a:endParaRPr lang="sr-Latn-RS" sz="20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7C24CD7-4E1F-45B9-B0AA-CF54376D7E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158836"/>
              </p:ext>
            </p:extLst>
          </p:nvPr>
        </p:nvGraphicFramePr>
        <p:xfrm>
          <a:off x="451413" y="2471451"/>
          <a:ext cx="6936071" cy="29180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6071">
                  <a:extLst>
                    <a:ext uri="{9D8B030D-6E8A-4147-A177-3AD203B41FA5}">
                      <a16:colId xmlns:a16="http://schemas.microsoft.com/office/drawing/2014/main" val="866680808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244809038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231474165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08284212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197776791"/>
                    </a:ext>
                  </a:extLst>
                </a:gridCol>
              </a:tblGrid>
              <a:tr h="103589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</a:pPr>
                      <a:r>
                        <a:rPr lang="sr-Latn-RS" sz="1400">
                          <a:effectLst/>
                        </a:rPr>
                        <a:t> </a:t>
                      </a:r>
                      <a:endParaRPr lang="sr-Latn-R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7000"/>
                        </a:lnSpc>
                      </a:pPr>
                      <a:r>
                        <a:rPr lang="sr-Latn-RS" sz="1400" dirty="0" err="1">
                          <a:effectLst/>
                        </a:rPr>
                        <a:t>Kablovica</a:t>
                      </a:r>
                      <a:endParaRPr lang="sr-Latn-RS" sz="1400" dirty="0">
                        <a:effectLst/>
                      </a:endParaRPr>
                    </a:p>
                    <a:p>
                      <a:pPr indent="0" algn="l">
                        <a:lnSpc>
                          <a:spcPct val="107000"/>
                        </a:lnSpc>
                      </a:pPr>
                      <a:r>
                        <a:rPr lang="sr-Latn-RS" sz="1400" dirty="0">
                          <a:effectLst/>
                        </a:rPr>
                        <a:t>El. zaštita uzemljena na jednom kraju</a:t>
                      </a:r>
                      <a:endParaRPr lang="sr-Latn-R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7000"/>
                        </a:lnSpc>
                      </a:pPr>
                      <a:r>
                        <a:rPr lang="sr-Latn-RS" sz="1400" dirty="0" err="1">
                          <a:effectLst/>
                        </a:rPr>
                        <a:t>Kablovica</a:t>
                      </a:r>
                      <a:endParaRPr lang="sr-Latn-RS" sz="1400" dirty="0">
                        <a:effectLst/>
                      </a:endParaRPr>
                    </a:p>
                    <a:p>
                      <a:pPr indent="0" algn="l">
                        <a:lnSpc>
                          <a:spcPct val="107000"/>
                        </a:lnSpc>
                      </a:pPr>
                      <a:r>
                        <a:rPr lang="sr-Latn-RS" sz="1400" dirty="0">
                          <a:effectLst/>
                        </a:rPr>
                        <a:t>El. zaštita uzemljena na oba kraja</a:t>
                      </a:r>
                      <a:endParaRPr lang="sr-Latn-R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7000"/>
                        </a:lnSpc>
                      </a:pPr>
                      <a:r>
                        <a:rPr lang="sr-Latn-RS" sz="1400" dirty="0">
                          <a:effectLst/>
                        </a:rPr>
                        <a:t>Prodor</a:t>
                      </a:r>
                    </a:p>
                    <a:p>
                      <a:pPr indent="0" algn="l">
                        <a:lnSpc>
                          <a:spcPct val="107000"/>
                        </a:lnSpc>
                      </a:pPr>
                      <a:r>
                        <a:rPr lang="sr-Latn-RS" sz="1400" dirty="0">
                          <a:effectLst/>
                        </a:rPr>
                        <a:t>El. zaštita uzemljena na jednom kraju</a:t>
                      </a:r>
                      <a:endParaRPr lang="sr-Latn-R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7000"/>
                        </a:lnSpc>
                      </a:pPr>
                      <a:r>
                        <a:rPr lang="sr-Latn-RS" sz="1400" dirty="0">
                          <a:effectLst/>
                        </a:rPr>
                        <a:t>Prodor</a:t>
                      </a:r>
                    </a:p>
                    <a:p>
                      <a:pPr indent="0" algn="l">
                        <a:lnSpc>
                          <a:spcPct val="107000"/>
                        </a:lnSpc>
                      </a:pPr>
                      <a:r>
                        <a:rPr lang="sr-Latn-RS" sz="1400" dirty="0">
                          <a:effectLst/>
                        </a:rPr>
                        <a:t>El. zaštita uzemljena na oba kraja</a:t>
                      </a:r>
                      <a:endParaRPr lang="sr-Latn-R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2498245"/>
                  </a:ext>
                </a:extLst>
              </a:tr>
              <a:tr h="470540">
                <a:tc>
                  <a:txBody>
                    <a:bodyPr/>
                    <a:lstStyle/>
                    <a:p>
                      <a:pPr indent="0" algn="l">
                        <a:lnSpc>
                          <a:spcPct val="107000"/>
                        </a:lnSpc>
                      </a:pPr>
                      <a:r>
                        <a:rPr lang="sr-Latn-RS" sz="1400" dirty="0">
                          <a:effectLst/>
                        </a:rPr>
                        <a:t>T4 [Km/W]</a:t>
                      </a:r>
                      <a:endParaRPr lang="sr-Latn-R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</a:pPr>
                      <a:r>
                        <a:rPr lang="sr-Latn-RS" sz="1400" dirty="0">
                          <a:effectLst/>
                        </a:rPr>
                        <a:t>6,04526</a:t>
                      </a:r>
                      <a:endParaRPr lang="sr-Latn-R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</a:pPr>
                      <a:r>
                        <a:rPr lang="sr-Latn-RS" sz="1400">
                          <a:effectLst/>
                        </a:rPr>
                        <a:t>6,04526</a:t>
                      </a:r>
                      <a:endParaRPr lang="sr-Latn-R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</a:pPr>
                      <a:r>
                        <a:rPr lang="sr-Latn-RS" sz="1400">
                          <a:effectLst/>
                        </a:rPr>
                        <a:t>0,8289</a:t>
                      </a:r>
                      <a:endParaRPr lang="sr-Latn-R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</a:pPr>
                      <a:r>
                        <a:rPr lang="sr-Latn-RS" sz="1400" dirty="0">
                          <a:effectLst/>
                        </a:rPr>
                        <a:t>0,8346</a:t>
                      </a:r>
                      <a:endParaRPr lang="sr-Latn-R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7206809"/>
                  </a:ext>
                </a:extLst>
              </a:tr>
              <a:tr h="470540">
                <a:tc>
                  <a:txBody>
                    <a:bodyPr/>
                    <a:lstStyle/>
                    <a:p>
                      <a:pPr indent="0" algn="just">
                        <a:lnSpc>
                          <a:spcPct val="107000"/>
                        </a:lnSpc>
                      </a:pPr>
                      <a:r>
                        <a:rPr lang="sr-Latn-RS" sz="1600" b="1" dirty="0" err="1">
                          <a:solidFill>
                            <a:schemeClr val="bg1"/>
                          </a:solidFill>
                          <a:effectLst/>
                        </a:rPr>
                        <a:t>Idoz</a:t>
                      </a:r>
                      <a:r>
                        <a:rPr lang="sr-Latn-RS" sz="1600" b="1" dirty="0">
                          <a:solidFill>
                            <a:schemeClr val="bg1"/>
                          </a:solidFill>
                          <a:effectLst/>
                        </a:rPr>
                        <a:t> [A]</a:t>
                      </a:r>
                      <a:endParaRPr lang="sr-Latn-RS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</a:pPr>
                      <a:r>
                        <a:rPr lang="sr-Latn-RS" sz="1600" b="1" dirty="0">
                          <a:solidFill>
                            <a:srgbClr val="FF0000"/>
                          </a:solidFill>
                          <a:effectLst/>
                        </a:rPr>
                        <a:t>412,3</a:t>
                      </a:r>
                      <a:endParaRPr lang="sr-Latn-R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</a:pPr>
                      <a:r>
                        <a:rPr lang="sr-Latn-RS" sz="1600" b="1" dirty="0">
                          <a:solidFill>
                            <a:srgbClr val="FF0000"/>
                          </a:solidFill>
                          <a:effectLst/>
                        </a:rPr>
                        <a:t>402,6</a:t>
                      </a:r>
                      <a:endParaRPr lang="sr-Latn-R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</a:pPr>
                      <a:r>
                        <a:rPr lang="sr-Latn-RS" sz="1600" b="1" dirty="0">
                          <a:solidFill>
                            <a:srgbClr val="FF0000"/>
                          </a:solidFill>
                          <a:effectLst/>
                        </a:rPr>
                        <a:t>670,8</a:t>
                      </a:r>
                      <a:endParaRPr lang="sr-Latn-R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</a:pPr>
                      <a:r>
                        <a:rPr lang="sr-Latn-RS" sz="1600" b="1" dirty="0">
                          <a:solidFill>
                            <a:srgbClr val="FF0000"/>
                          </a:solidFill>
                          <a:effectLst/>
                        </a:rPr>
                        <a:t>642,7</a:t>
                      </a:r>
                      <a:endParaRPr lang="sr-Latn-R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1484481"/>
                  </a:ext>
                </a:extLst>
              </a:tr>
              <a:tr h="470540">
                <a:tc>
                  <a:txBody>
                    <a:bodyPr/>
                    <a:lstStyle/>
                    <a:p>
                      <a:pPr indent="0" algn="just">
                        <a:lnSpc>
                          <a:spcPct val="107000"/>
                        </a:lnSpc>
                      </a:pPr>
                      <a:r>
                        <a:rPr lang="sr-Latn-RS" sz="1400" dirty="0" err="1">
                          <a:effectLst/>
                        </a:rPr>
                        <a:t>I</a:t>
                      </a:r>
                      <a:r>
                        <a:rPr lang="sr-Latn-RS" sz="1400" baseline="-25000" dirty="0" err="1">
                          <a:effectLst/>
                        </a:rPr>
                        <a:t>tot</a:t>
                      </a:r>
                      <a:r>
                        <a:rPr lang="sr-Latn-RS" sz="1400" dirty="0">
                          <a:effectLst/>
                        </a:rPr>
                        <a:t> [A]</a:t>
                      </a:r>
                      <a:endParaRPr lang="sr-Latn-R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</a:pPr>
                      <a:r>
                        <a:rPr lang="sr-Latn-RS" sz="1400" dirty="0">
                          <a:effectLst/>
                        </a:rPr>
                        <a:t>1649,2</a:t>
                      </a:r>
                      <a:endParaRPr lang="sr-Latn-R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</a:pPr>
                      <a:r>
                        <a:rPr lang="sr-Latn-RS" sz="1400" dirty="0">
                          <a:effectLst/>
                        </a:rPr>
                        <a:t>1610,3</a:t>
                      </a:r>
                      <a:endParaRPr lang="sr-Latn-R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</a:pPr>
                      <a:r>
                        <a:rPr lang="sr-Latn-RS" sz="1400" dirty="0">
                          <a:effectLst/>
                        </a:rPr>
                        <a:t>2683,3</a:t>
                      </a:r>
                      <a:endParaRPr lang="sr-Latn-R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</a:pPr>
                      <a:r>
                        <a:rPr lang="sr-Latn-RS" sz="1400" dirty="0">
                          <a:effectLst/>
                        </a:rPr>
                        <a:t>2570,9</a:t>
                      </a:r>
                      <a:endParaRPr lang="sr-Latn-R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7985815"/>
                  </a:ext>
                </a:extLst>
              </a:tr>
              <a:tr h="470540">
                <a:tc>
                  <a:txBody>
                    <a:bodyPr/>
                    <a:lstStyle/>
                    <a:p>
                      <a:pPr indent="0" algn="just">
                        <a:lnSpc>
                          <a:spcPct val="107000"/>
                        </a:lnSpc>
                      </a:pPr>
                      <a:r>
                        <a:rPr lang="sr-Latn-RS" sz="1600" b="1" dirty="0" err="1">
                          <a:solidFill>
                            <a:schemeClr val="bg1"/>
                          </a:solidFill>
                          <a:effectLst/>
                        </a:rPr>
                        <a:t>S</a:t>
                      </a:r>
                      <a:r>
                        <a:rPr lang="sr-Latn-RS" sz="1600" b="1" baseline="-25000" dirty="0" err="1">
                          <a:solidFill>
                            <a:schemeClr val="bg1"/>
                          </a:solidFill>
                          <a:effectLst/>
                        </a:rPr>
                        <a:t>tot</a:t>
                      </a:r>
                      <a:r>
                        <a:rPr lang="sr-Latn-RS" sz="1600" b="1" dirty="0">
                          <a:solidFill>
                            <a:schemeClr val="bg1"/>
                          </a:solidFill>
                          <a:effectLst/>
                        </a:rPr>
                        <a:t> [MVA]</a:t>
                      </a:r>
                      <a:endParaRPr lang="sr-Latn-RS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</a:pPr>
                      <a:r>
                        <a:rPr lang="sr-Latn-RS" sz="1600" b="1" dirty="0">
                          <a:solidFill>
                            <a:srgbClr val="FF0000"/>
                          </a:solidFill>
                          <a:effectLst/>
                        </a:rPr>
                        <a:t>100</a:t>
                      </a:r>
                      <a:endParaRPr lang="sr-Latn-R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</a:pPr>
                      <a:r>
                        <a:rPr lang="sr-Latn-RS" sz="1600" b="1">
                          <a:solidFill>
                            <a:srgbClr val="FF0000"/>
                          </a:solidFill>
                          <a:effectLst/>
                        </a:rPr>
                        <a:t>97,6</a:t>
                      </a:r>
                      <a:endParaRPr lang="sr-Latn-RS" sz="16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</a:pPr>
                      <a:r>
                        <a:rPr lang="sr-Latn-RS" sz="1600" b="1" dirty="0">
                          <a:solidFill>
                            <a:srgbClr val="FF0000"/>
                          </a:solidFill>
                          <a:effectLst/>
                        </a:rPr>
                        <a:t>162,7</a:t>
                      </a:r>
                      <a:endParaRPr lang="sr-Latn-R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</a:pPr>
                      <a:r>
                        <a:rPr lang="sr-Latn-RS" sz="1600" b="1" dirty="0">
                          <a:solidFill>
                            <a:srgbClr val="FF0000"/>
                          </a:solidFill>
                          <a:effectLst/>
                        </a:rPr>
                        <a:t>155,8</a:t>
                      </a:r>
                      <a:endParaRPr lang="sr-Latn-R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9856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331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23A75E-961D-4817-8BBF-CCF37679C7FE}"/>
              </a:ext>
            </a:extLst>
          </p:cNvPr>
          <p:cNvSpPr txBox="1">
            <a:spLocks/>
          </p:cNvSpPr>
          <p:nvPr/>
        </p:nvSpPr>
        <p:spPr>
          <a:xfrm>
            <a:off x="628650" y="630048"/>
            <a:ext cx="7886700" cy="74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sr-Latn-RS" sz="2800">
                <a:solidFill>
                  <a:schemeClr val="accent1"/>
                </a:solidFill>
              </a:rPr>
              <a:t>Vetropark Čibuk 1</a:t>
            </a:r>
          </a:p>
        </p:txBody>
      </p:sp>
      <p:pic>
        <p:nvPicPr>
          <p:cNvPr id="6" name="Picture 5" descr="A picture containing ground, outdoor, concrete, cement&#10;&#10;Description automatically generated">
            <a:extLst>
              <a:ext uri="{FF2B5EF4-FFF2-40B4-BE49-F238E27FC236}">
                <a16:creationId xmlns:a16="http://schemas.microsoft.com/office/drawing/2014/main" id="{9CF1BD58-8A0A-476D-B9EE-19911E0E0F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3" r="1" b="3143"/>
          <a:stretch/>
        </p:blipFill>
        <p:spPr>
          <a:xfrm>
            <a:off x="326227" y="1394926"/>
            <a:ext cx="8476393" cy="4676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3531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23A75E-961D-4817-8BBF-CCF37679C7FE}"/>
              </a:ext>
            </a:extLst>
          </p:cNvPr>
          <p:cNvSpPr txBox="1">
            <a:spLocks/>
          </p:cNvSpPr>
          <p:nvPr/>
        </p:nvSpPr>
        <p:spPr>
          <a:xfrm>
            <a:off x="1143000" y="214580"/>
            <a:ext cx="6926802" cy="8522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/>
              <a:t>Vetropark Čibuk 1</a:t>
            </a:r>
            <a:endParaRPr lang="sr-Latn-RS" dirty="0"/>
          </a:p>
        </p:txBody>
      </p:sp>
      <p:pic>
        <p:nvPicPr>
          <p:cNvPr id="6" name="Picture 5" descr="A picture containing dirty&#10;&#10;Description automatically generated">
            <a:extLst>
              <a:ext uri="{FF2B5EF4-FFF2-40B4-BE49-F238E27FC236}">
                <a16:creationId xmlns:a16="http://schemas.microsoft.com/office/drawing/2014/main" id="{E2718C2E-7A09-47AA-A1A8-E6151FD43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6099" y="1817230"/>
            <a:ext cx="5399314" cy="4049486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E4C7BA7E-31D9-48AD-8C97-B2DCA2587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8301" y="1142316"/>
            <a:ext cx="4284286" cy="5501104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sr-Latn-RS" sz="2000" dirty="0"/>
              <a:t>Mere dodatnog hlađenja: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/>
            </a:pPr>
            <a:r>
              <a:rPr lang="sr-Latn-RS" sz="2000" dirty="0"/>
              <a:t>ispod i sa bočnih strana betonskih zidova nasuta specifična mešavina šljunka i peska visokog sadržaja kvarca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/>
            </a:pPr>
            <a:r>
              <a:rPr lang="sr-Latn-RS" sz="2000" dirty="0"/>
              <a:t>obezbeđenje strujanja vazduha kroz prodor upotrebom ventilacionih otvora/lula u betonskim poklopcima sa obe strane puta</a:t>
            </a:r>
          </a:p>
        </p:txBody>
      </p:sp>
    </p:spTree>
    <p:extLst>
      <p:ext uri="{BB962C8B-B14F-4D97-AF65-F5344CB8AC3E}">
        <p14:creationId xmlns:p14="http://schemas.microsoft.com/office/powerpoint/2010/main" val="1738767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23A75E-961D-4817-8BBF-CCF37679C7FE}"/>
              </a:ext>
            </a:extLst>
          </p:cNvPr>
          <p:cNvSpPr txBox="1">
            <a:spLocks/>
          </p:cNvSpPr>
          <p:nvPr/>
        </p:nvSpPr>
        <p:spPr>
          <a:xfrm>
            <a:off x="1143000" y="214580"/>
            <a:ext cx="6926802" cy="8522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/>
              <a:t>Vetropark Čibuk 1</a:t>
            </a:r>
            <a:endParaRPr lang="sr-Latn-R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79163BA-05F7-40C3-AFCD-0BA35B282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771" y="1142316"/>
            <a:ext cx="8289816" cy="5501104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sr-Latn-RS" sz="2000" dirty="0"/>
              <a:t>Instalirane su i temperaturne sonde na svaki od snopova i to na kabal koji se nalazi u vrhu trougla kao najkritičniji, kao i sonda na vrhu prodora.</a:t>
            </a:r>
          </a:p>
          <a:p>
            <a:pPr algn="l">
              <a:lnSpc>
                <a:spcPct val="120000"/>
              </a:lnSpc>
            </a:pPr>
            <a:endParaRPr lang="sr-Latn-RS" sz="2000" dirty="0"/>
          </a:p>
          <a:p>
            <a:pPr algn="l">
              <a:lnSpc>
                <a:spcPct val="120000"/>
              </a:lnSpc>
            </a:pPr>
            <a:endParaRPr lang="sr-Latn-RS" sz="20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1577B08-9437-464E-906A-595EEDC269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813988"/>
              </p:ext>
            </p:extLst>
          </p:nvPr>
        </p:nvGraphicFramePr>
        <p:xfrm>
          <a:off x="312048" y="2409572"/>
          <a:ext cx="8588705" cy="32119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44143">
                  <a:extLst>
                    <a:ext uri="{9D8B030D-6E8A-4147-A177-3AD203B41FA5}">
                      <a16:colId xmlns:a16="http://schemas.microsoft.com/office/drawing/2014/main" val="2176016295"/>
                    </a:ext>
                  </a:extLst>
                </a:gridCol>
                <a:gridCol w="1872562">
                  <a:extLst>
                    <a:ext uri="{9D8B030D-6E8A-4147-A177-3AD203B41FA5}">
                      <a16:colId xmlns:a16="http://schemas.microsoft.com/office/drawing/2014/main" val="2337435030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3164585821"/>
                    </a:ext>
                  </a:extLst>
                </a:gridCol>
              </a:tblGrid>
              <a:tr h="458853">
                <a:tc>
                  <a:txBody>
                    <a:bodyPr/>
                    <a:lstStyle/>
                    <a:p>
                      <a:pPr indent="0" algn="just"/>
                      <a:r>
                        <a:rPr lang="hr-HR" sz="1600" dirty="0">
                          <a:effectLst/>
                        </a:rPr>
                        <a:t> </a:t>
                      </a:r>
                      <a:r>
                        <a:rPr lang="hr-HR" sz="1600" dirty="0" err="1">
                          <a:effectLst/>
                        </a:rPr>
                        <a:t>Merene</a:t>
                      </a:r>
                      <a:r>
                        <a:rPr lang="hr-HR" sz="1600" dirty="0">
                          <a:effectLst/>
                        </a:rPr>
                        <a:t> temperature pri 130 MVA</a:t>
                      </a:r>
                      <a:endParaRPr lang="sr-Latn-R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just"/>
                      <a:r>
                        <a:rPr lang="hr-HR" sz="1600" dirty="0">
                          <a:effectLst/>
                        </a:rPr>
                        <a:t>Transformator T1</a:t>
                      </a:r>
                      <a:endParaRPr lang="sr-Latn-R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just"/>
                      <a:r>
                        <a:rPr lang="hr-HR" sz="1600" dirty="0">
                          <a:effectLst/>
                        </a:rPr>
                        <a:t>Transformator T2</a:t>
                      </a:r>
                      <a:endParaRPr lang="sr-Latn-R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0606168"/>
                  </a:ext>
                </a:extLst>
              </a:tr>
              <a:tr h="458853">
                <a:tc>
                  <a:txBody>
                    <a:bodyPr/>
                    <a:lstStyle/>
                    <a:p>
                      <a:pPr indent="0" algn="just"/>
                      <a:r>
                        <a:rPr lang="hr-HR" sz="1600" dirty="0" err="1">
                          <a:effectLst/>
                        </a:rPr>
                        <a:t>Spoljna</a:t>
                      </a:r>
                      <a:r>
                        <a:rPr lang="hr-HR" sz="1600" dirty="0">
                          <a:effectLst/>
                        </a:rPr>
                        <a:t> Temperatura</a:t>
                      </a:r>
                      <a:endParaRPr lang="sr-Latn-R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/>
                      <a:r>
                        <a:rPr lang="hr-HR" sz="1600">
                          <a:effectLst/>
                        </a:rPr>
                        <a:t>24,4</a:t>
                      </a:r>
                      <a:r>
                        <a:rPr lang="sr-Latn-RS" sz="1600">
                          <a:effectLst/>
                        </a:rPr>
                        <a:t>°C</a:t>
                      </a:r>
                      <a:endParaRPr lang="sr-Latn-R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/>
                      <a:r>
                        <a:rPr lang="hr-HR" sz="1600">
                          <a:effectLst/>
                        </a:rPr>
                        <a:t>28,0</a:t>
                      </a:r>
                      <a:r>
                        <a:rPr lang="sr-Latn-RS" sz="1600">
                          <a:effectLst/>
                        </a:rPr>
                        <a:t>°C</a:t>
                      </a:r>
                      <a:endParaRPr lang="sr-Latn-R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3546875"/>
                  </a:ext>
                </a:extLst>
              </a:tr>
              <a:tr h="458853">
                <a:tc>
                  <a:txBody>
                    <a:bodyPr/>
                    <a:lstStyle/>
                    <a:p>
                      <a:pPr indent="0" algn="just"/>
                      <a:r>
                        <a:rPr lang="hr-HR" sz="1600" dirty="0">
                          <a:effectLst/>
                        </a:rPr>
                        <a:t>Temperatura u prodoru</a:t>
                      </a:r>
                      <a:endParaRPr lang="sr-Latn-R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/>
                      <a:r>
                        <a:rPr lang="hr-HR" sz="1600">
                          <a:effectLst/>
                        </a:rPr>
                        <a:t>27,3</a:t>
                      </a:r>
                      <a:r>
                        <a:rPr lang="sr-Latn-RS" sz="1600">
                          <a:effectLst/>
                        </a:rPr>
                        <a:t>°C</a:t>
                      </a:r>
                      <a:endParaRPr lang="sr-Latn-R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/>
                      <a:r>
                        <a:rPr lang="hr-HR" sz="1600" dirty="0">
                          <a:effectLst/>
                        </a:rPr>
                        <a:t>30,5</a:t>
                      </a:r>
                      <a:r>
                        <a:rPr lang="sr-Latn-RS" sz="1600" dirty="0">
                          <a:effectLst/>
                        </a:rPr>
                        <a:t>°C</a:t>
                      </a:r>
                      <a:endParaRPr lang="sr-Latn-R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3665876"/>
                  </a:ext>
                </a:extLst>
              </a:tr>
              <a:tr h="458853">
                <a:tc>
                  <a:txBody>
                    <a:bodyPr/>
                    <a:lstStyle/>
                    <a:p>
                      <a:pPr indent="0" algn="just"/>
                      <a:r>
                        <a:rPr lang="hr-HR" sz="1600" dirty="0">
                          <a:effectLst/>
                        </a:rPr>
                        <a:t>Max temperatura jednog od kablovskih snopova</a:t>
                      </a:r>
                      <a:endParaRPr lang="sr-Latn-R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/>
                      <a:r>
                        <a:rPr lang="hr-HR" sz="1600">
                          <a:effectLst/>
                        </a:rPr>
                        <a:t>32,8</a:t>
                      </a:r>
                      <a:r>
                        <a:rPr lang="sr-Latn-RS" sz="1600">
                          <a:effectLst/>
                        </a:rPr>
                        <a:t>°C</a:t>
                      </a:r>
                      <a:endParaRPr lang="sr-Latn-R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/>
                      <a:r>
                        <a:rPr lang="hr-HR" sz="1600">
                          <a:effectLst/>
                        </a:rPr>
                        <a:t>36,5</a:t>
                      </a:r>
                      <a:r>
                        <a:rPr lang="sr-Latn-RS" sz="1600">
                          <a:effectLst/>
                        </a:rPr>
                        <a:t>°C</a:t>
                      </a:r>
                      <a:endParaRPr lang="sr-Latn-R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30689303"/>
                  </a:ext>
                </a:extLst>
              </a:tr>
              <a:tr h="458853">
                <a:tc>
                  <a:txBody>
                    <a:bodyPr/>
                    <a:lstStyle/>
                    <a:p>
                      <a:pPr indent="0" algn="just"/>
                      <a:r>
                        <a:rPr lang="sr-Latn-RS" sz="1600" dirty="0">
                          <a:effectLst/>
                        </a:rPr>
                        <a:t>Temperatura ulja transformatora</a:t>
                      </a:r>
                      <a:endParaRPr lang="sr-Latn-R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/>
                      <a:r>
                        <a:rPr lang="hr-HR" sz="1600">
                          <a:effectLst/>
                        </a:rPr>
                        <a:t>72,7</a:t>
                      </a:r>
                      <a:r>
                        <a:rPr lang="sr-Latn-RS" sz="1600">
                          <a:effectLst/>
                        </a:rPr>
                        <a:t>°C</a:t>
                      </a:r>
                      <a:endParaRPr lang="sr-Latn-R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/>
                      <a:r>
                        <a:rPr lang="hr-HR" sz="1600" dirty="0">
                          <a:effectLst/>
                        </a:rPr>
                        <a:t>74,1</a:t>
                      </a:r>
                      <a:r>
                        <a:rPr lang="sr-Latn-RS" sz="1600" dirty="0">
                          <a:effectLst/>
                        </a:rPr>
                        <a:t>°C</a:t>
                      </a:r>
                      <a:endParaRPr lang="sr-Latn-R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6981471"/>
                  </a:ext>
                </a:extLst>
              </a:tr>
              <a:tr h="458853">
                <a:tc>
                  <a:txBody>
                    <a:bodyPr/>
                    <a:lstStyle/>
                    <a:p>
                      <a:pPr indent="0" algn="just"/>
                      <a:r>
                        <a:rPr lang="sr-Latn-RS" sz="1600" dirty="0">
                          <a:effectLst/>
                        </a:rPr>
                        <a:t>Temperatura namotaja transformatora</a:t>
                      </a:r>
                      <a:endParaRPr lang="sr-Latn-R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/>
                      <a:r>
                        <a:rPr lang="hr-HR" sz="1600">
                          <a:effectLst/>
                        </a:rPr>
                        <a:t>100,7</a:t>
                      </a:r>
                      <a:r>
                        <a:rPr lang="sr-Latn-RS" sz="1600">
                          <a:effectLst/>
                        </a:rPr>
                        <a:t>°C</a:t>
                      </a:r>
                      <a:endParaRPr lang="sr-Latn-R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/>
                      <a:r>
                        <a:rPr lang="hr-HR" sz="1600">
                          <a:effectLst/>
                        </a:rPr>
                        <a:t>103,4</a:t>
                      </a:r>
                      <a:r>
                        <a:rPr lang="sr-Latn-RS" sz="1600">
                          <a:effectLst/>
                        </a:rPr>
                        <a:t>°C</a:t>
                      </a:r>
                      <a:endParaRPr lang="sr-Latn-R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2396374"/>
                  </a:ext>
                </a:extLst>
              </a:tr>
              <a:tr h="458853">
                <a:tc>
                  <a:txBody>
                    <a:bodyPr/>
                    <a:lstStyle/>
                    <a:p>
                      <a:pPr indent="0" algn="just"/>
                      <a:r>
                        <a:rPr lang="hr-HR" sz="1600" dirty="0">
                          <a:effectLst/>
                        </a:rPr>
                        <a:t>Ustaljeni režim transformatora</a:t>
                      </a:r>
                      <a:endParaRPr lang="sr-Latn-R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/>
                      <a:r>
                        <a:rPr lang="hr-HR" sz="1600" dirty="0">
                          <a:effectLst/>
                        </a:rPr>
                        <a:t>7h</a:t>
                      </a:r>
                      <a:endParaRPr lang="sr-Latn-R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just"/>
                      <a:r>
                        <a:rPr lang="hr-HR" sz="1600" dirty="0">
                          <a:effectLst/>
                        </a:rPr>
                        <a:t>4h</a:t>
                      </a:r>
                      <a:endParaRPr lang="sr-Latn-R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6306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4974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F225004-1669-4ABC-94DC-5DEFBB5EC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14580"/>
            <a:ext cx="6926802" cy="852221"/>
          </a:xfrm>
        </p:spPr>
        <p:txBody>
          <a:bodyPr>
            <a:normAutofit/>
          </a:bodyPr>
          <a:lstStyle/>
          <a:p>
            <a:r>
              <a:rPr lang="sr-Latn-RS" dirty="0"/>
              <a:t>PITANJA RECEZENTA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1CE8D14-86FD-42EE-A05A-6B826BC53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771" y="1142316"/>
            <a:ext cx="8289816" cy="5501104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sr-Latn-RS" sz="2000" dirty="0"/>
              <a:t>1. Koliki je efekat postignut polaganjem kablova u trouglaste snopove čije žile su priključene na 3 različite faze u odnosu na polaganje kablova iste faze u ravnoj formaciji i da li smatrate da je to primarno bilo za </a:t>
            </a:r>
            <a:r>
              <a:rPr lang="sr-Latn-RS" sz="2000" dirty="0" err="1"/>
              <a:t>rješavanje</a:t>
            </a:r>
            <a:r>
              <a:rPr lang="sr-Latn-RS" sz="2000" dirty="0"/>
              <a:t> ovog problema u odnosu na građevinske </a:t>
            </a:r>
            <a:r>
              <a:rPr lang="sr-Latn-RS" sz="2000" dirty="0" err="1"/>
              <a:t>mjere</a:t>
            </a:r>
            <a:r>
              <a:rPr lang="sr-Latn-RS" sz="2000" dirty="0"/>
              <a:t> za polaganje kabla?</a:t>
            </a:r>
          </a:p>
          <a:p>
            <a:pPr algn="l">
              <a:lnSpc>
                <a:spcPct val="120000"/>
              </a:lnSpc>
            </a:pPr>
            <a:r>
              <a:rPr lang="sr-Latn-RS" sz="2000" dirty="0"/>
              <a:t>Odgovor: 	- primarno. 		- dodatna sigurnost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F1C571E-333E-4BE2-8A76-069626E1088A}"/>
              </a:ext>
            </a:extLst>
          </p:cNvPr>
          <p:cNvSpPr/>
          <p:nvPr/>
        </p:nvSpPr>
        <p:spPr>
          <a:xfrm>
            <a:off x="1578429" y="2993572"/>
            <a:ext cx="642257" cy="43542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11" name="Picture 10" descr="A brick wall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813D0DE3-BD86-4347-BF1A-FA812E0584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9" t="29682" r="7841" b="27651"/>
          <a:stretch/>
        </p:blipFill>
        <p:spPr>
          <a:xfrm>
            <a:off x="3695593" y="2880606"/>
            <a:ext cx="1299099" cy="6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88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F225004-1669-4ABC-94DC-5DEFBB5EC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14580"/>
            <a:ext cx="6926802" cy="852221"/>
          </a:xfrm>
        </p:spPr>
        <p:txBody>
          <a:bodyPr>
            <a:normAutofit/>
          </a:bodyPr>
          <a:lstStyle/>
          <a:p>
            <a:r>
              <a:rPr lang="sr-Latn-RS" dirty="0"/>
              <a:t>PITANJA RECEZENTA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4606DA9-C36B-403F-BA9F-61AFC75DE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771" y="1142316"/>
            <a:ext cx="8289816" cy="5501104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20000"/>
              </a:lnSpc>
            </a:pPr>
            <a:r>
              <a:rPr lang="sr-Latn-RS" sz="2000" dirty="0"/>
              <a:t>2. Da li smatrate da odvodnike prenapona treba koristiti kao preporučeno </a:t>
            </a:r>
            <a:r>
              <a:rPr lang="sr-Latn-RS" sz="2000" dirty="0" err="1"/>
              <a:t>rješenje</a:t>
            </a:r>
            <a:r>
              <a:rPr lang="sr-Latn-RS" sz="2000" dirty="0"/>
              <a:t> za </a:t>
            </a:r>
            <a:r>
              <a:rPr lang="sr-Latn-RS" sz="2000" dirty="0" err="1"/>
              <a:t>rješavanje</a:t>
            </a:r>
            <a:r>
              <a:rPr lang="sr-Latn-RS" sz="2000" dirty="0"/>
              <a:t> ovakvih problema? Ovo se posebno ističe jer iz navedenog </a:t>
            </a:r>
            <a:r>
              <a:rPr lang="sr-Latn-RS" sz="2000" dirty="0" err="1"/>
              <a:t>primjera</a:t>
            </a:r>
            <a:r>
              <a:rPr lang="sr-Latn-RS" sz="2000" dirty="0"/>
              <a:t> predviđeni kablovi sa uzemljenjem plašta na oba kraja mogu </a:t>
            </a:r>
            <a:r>
              <a:rPr lang="sr-Latn-RS" sz="2000" dirty="0" err="1"/>
              <a:t>prenijeti</a:t>
            </a:r>
            <a:r>
              <a:rPr lang="sr-Latn-RS" sz="2000" dirty="0"/>
              <a:t> snagu od 155MVA, a potrebe za prenosom snage su 135MVA, te zadovoljava. Takođe, i da ne zadovoljava potrebe da li je tehnoekonomski opravdanije povećati </a:t>
            </a:r>
            <a:r>
              <a:rPr lang="sr-Latn-RS" sz="2000" dirty="0" err="1"/>
              <a:t>presjek</a:t>
            </a:r>
            <a:r>
              <a:rPr lang="sr-Latn-RS" sz="2000" dirty="0"/>
              <a:t> i uslove polaganja od postavljanja odvodnika prenapona? Postavljanjem odvodnika prenapona nameću se mnoga pitanja, a naročito praćenje njihove havarije, preporuka za uzemljenjem kablova na oba kraja itd.</a:t>
            </a:r>
          </a:p>
          <a:p>
            <a:pPr algn="l">
              <a:lnSpc>
                <a:spcPct val="120000"/>
              </a:lnSpc>
            </a:pPr>
            <a:r>
              <a:rPr lang="sr-Latn-RS" sz="2000" dirty="0"/>
              <a:t>Odgovor: da. Uzemljeni plašt na oba kraja – povećani gubici u kablu.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sr-Latn-RS" sz="2000" dirty="0"/>
              <a:t>Tehnoekonomski – cena 12 odvodnika manja od cene energetskog kabla povećanog preseka i uslova polaganja.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sr-Latn-RS" sz="2000" dirty="0"/>
              <a:t>Pitanje veličine kablovskog pribora i kablovskog kućišta.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sr-Latn-RS" sz="2000" dirty="0"/>
              <a:t>Upotreba odvodnika – IEEE 575, 2014.</a:t>
            </a:r>
          </a:p>
        </p:txBody>
      </p:sp>
    </p:spTree>
    <p:extLst>
      <p:ext uri="{BB962C8B-B14F-4D97-AF65-F5344CB8AC3E}">
        <p14:creationId xmlns:p14="http://schemas.microsoft.com/office/powerpoint/2010/main" val="631744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olcano erupting with lava&#10;&#10;Description automatically generated with low confidence">
            <a:extLst>
              <a:ext uri="{FF2B5EF4-FFF2-40B4-BE49-F238E27FC236}">
                <a16:creationId xmlns:a16="http://schemas.microsoft.com/office/drawing/2014/main" id="{B4B3BCAD-C132-4141-8846-C189E215B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364DA9-247E-4184-95FF-589D88709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4" y="530449"/>
            <a:ext cx="5587322" cy="558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32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23A75E-961D-4817-8BBF-CCF37679C7FE}"/>
              </a:ext>
            </a:extLst>
          </p:cNvPr>
          <p:cNvSpPr txBox="1">
            <a:spLocks/>
          </p:cNvSpPr>
          <p:nvPr/>
        </p:nvSpPr>
        <p:spPr>
          <a:xfrm>
            <a:off x="1143000" y="214580"/>
            <a:ext cx="6926802" cy="8522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/>
              <a:t>Vetropark Čibuk 1</a:t>
            </a:r>
            <a:endParaRPr lang="sr-Latn-R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A9260A2-E485-4254-9CC0-765653E44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142316"/>
            <a:ext cx="6858000" cy="4459697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sr-Latn-RS" dirty="0"/>
              <a:t>Osnovni podaci:</a:t>
            </a:r>
          </a:p>
          <a:p>
            <a:pPr algn="l">
              <a:lnSpc>
                <a:spcPct val="120000"/>
              </a:lnSpc>
            </a:pPr>
            <a:r>
              <a:rPr lang="sr-Latn-RS" dirty="0" err="1"/>
              <a:t>Instalisana</a:t>
            </a:r>
            <a:r>
              <a:rPr lang="sr-Latn-RS" dirty="0"/>
              <a:t> snaga: 57 vetroagregata x 2,78 MW = 158.46MW</a:t>
            </a:r>
          </a:p>
          <a:p>
            <a:pPr algn="l">
              <a:lnSpc>
                <a:spcPct val="120000"/>
              </a:lnSpc>
            </a:pPr>
            <a:r>
              <a:rPr lang="sr-Latn-RS" dirty="0"/>
              <a:t>400 kV postrojenje 5 polja</a:t>
            </a:r>
          </a:p>
          <a:p>
            <a:pPr algn="l">
              <a:lnSpc>
                <a:spcPct val="120000"/>
              </a:lnSpc>
            </a:pPr>
            <a:r>
              <a:rPr lang="sr-Latn-RS" dirty="0"/>
              <a:t>Dva energetska transformatora 400/35 kV, YNd5, 90 MVA</a:t>
            </a:r>
          </a:p>
          <a:p>
            <a:pPr algn="l">
              <a:lnSpc>
                <a:spcPct val="120000"/>
              </a:lnSpc>
            </a:pPr>
            <a:r>
              <a:rPr lang="sr-Latn-RS" dirty="0"/>
              <a:t>8 strujnih krugova</a:t>
            </a:r>
          </a:p>
          <a:p>
            <a:pPr algn="l">
              <a:lnSpc>
                <a:spcPct val="120000"/>
              </a:lnSpc>
            </a:pPr>
            <a:r>
              <a:rPr lang="sr-Latn-RS" dirty="0"/>
              <a:t>35 kV postrojenje 15 ćelija</a:t>
            </a:r>
          </a:p>
        </p:txBody>
      </p:sp>
    </p:spTree>
    <p:extLst>
      <p:ext uri="{BB962C8B-B14F-4D97-AF65-F5344CB8AC3E}">
        <p14:creationId xmlns:p14="http://schemas.microsoft.com/office/powerpoint/2010/main" val="506234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23A75E-961D-4817-8BBF-CCF37679C7FE}"/>
              </a:ext>
            </a:extLst>
          </p:cNvPr>
          <p:cNvSpPr txBox="1">
            <a:spLocks/>
          </p:cNvSpPr>
          <p:nvPr/>
        </p:nvSpPr>
        <p:spPr>
          <a:xfrm>
            <a:off x="1143000" y="214580"/>
            <a:ext cx="6926802" cy="8522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/>
              <a:t>Vetropark Čibuk 1</a:t>
            </a:r>
            <a:endParaRPr lang="sr-Latn-R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AD3576E-69DB-49F2-B04A-A1046B7A5421}"/>
              </a:ext>
            </a:extLst>
          </p:cNvPr>
          <p:cNvSpPr txBox="1">
            <a:spLocks/>
          </p:cNvSpPr>
          <p:nvPr/>
        </p:nvSpPr>
        <p:spPr>
          <a:xfrm>
            <a:off x="1143000" y="1142316"/>
            <a:ext cx="6858000" cy="4459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sr-Latn-RS" dirty="0"/>
              <a:t>Energetski transformatori – 50% stalnog preopterećenja – 135 MW</a:t>
            </a:r>
          </a:p>
          <a:p>
            <a:pPr algn="l">
              <a:lnSpc>
                <a:spcPct val="120000"/>
              </a:lnSpc>
            </a:pPr>
            <a:endParaRPr lang="sr-Latn-RS" dirty="0"/>
          </a:p>
          <a:p>
            <a:pPr algn="l">
              <a:lnSpc>
                <a:spcPct val="120000"/>
              </a:lnSpc>
            </a:pPr>
            <a:r>
              <a:rPr lang="sr-Latn-RS" dirty="0"/>
              <a:t>Kablovi za povezivanje 35 kV strane transformatora i postrojenja:</a:t>
            </a:r>
          </a:p>
          <a:p>
            <a:pPr algn="l">
              <a:lnSpc>
                <a:spcPct val="120000"/>
              </a:lnSpc>
            </a:pPr>
            <a:r>
              <a:rPr lang="sr-Latn-RS" dirty="0"/>
              <a:t>3 x 4 x NA2XS(F)2Y 1x630/35mm</a:t>
            </a:r>
            <a:r>
              <a:rPr lang="sr-Latn-RS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</a:p>
          <a:p>
            <a:pPr algn="l">
              <a:lnSpc>
                <a:spcPct val="120000"/>
              </a:lnSpc>
            </a:pPr>
            <a:r>
              <a:rPr lang="sr-Latn-RS" dirty="0"/>
              <a:t>4 kabla po fazi!</a:t>
            </a:r>
          </a:p>
        </p:txBody>
      </p:sp>
    </p:spTree>
    <p:extLst>
      <p:ext uri="{BB962C8B-B14F-4D97-AF65-F5344CB8AC3E}">
        <p14:creationId xmlns:p14="http://schemas.microsoft.com/office/powerpoint/2010/main" val="650820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23A75E-961D-4817-8BBF-CCF37679C7FE}"/>
              </a:ext>
            </a:extLst>
          </p:cNvPr>
          <p:cNvSpPr txBox="1">
            <a:spLocks/>
          </p:cNvSpPr>
          <p:nvPr/>
        </p:nvSpPr>
        <p:spPr>
          <a:xfrm>
            <a:off x="1143000" y="214580"/>
            <a:ext cx="6926802" cy="8522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/>
              <a:t>Vetropark Čibuk 1</a:t>
            </a:r>
            <a:endParaRPr lang="sr-Latn-R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F9F2067-B83E-4B49-855B-28A0BBC79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142316"/>
            <a:ext cx="6858000" cy="4459697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20000"/>
              </a:lnSpc>
            </a:pPr>
            <a:r>
              <a:rPr lang="sr-Latn-RS" dirty="0"/>
              <a:t>400kV postrojenje je pušteno u rad 2.7.2018.</a:t>
            </a:r>
          </a:p>
          <a:p>
            <a:pPr algn="l">
              <a:lnSpc>
                <a:spcPct val="120000"/>
              </a:lnSpc>
            </a:pPr>
            <a:r>
              <a:rPr lang="sr-Latn-RS" dirty="0"/>
              <a:t>Kompletan Vetropark pušten u rad 31.3.2019.</a:t>
            </a:r>
          </a:p>
          <a:p>
            <a:pPr algn="l">
              <a:lnSpc>
                <a:spcPct val="120000"/>
              </a:lnSpc>
            </a:pPr>
            <a:r>
              <a:rPr lang="sr-Latn-RS" dirty="0"/>
              <a:t>Kvar br.1 – 16.11.2019. ispada T1 od zemljospojne zaštite</a:t>
            </a:r>
          </a:p>
          <a:p>
            <a:pPr algn="l">
              <a:lnSpc>
                <a:spcPct val="120000"/>
              </a:lnSpc>
            </a:pPr>
            <a:r>
              <a:rPr lang="sr-Latn-RS" dirty="0"/>
              <a:t>Usled mogućnosti preopterećenja, kompletna proizvodnja prelazi na T2</a:t>
            </a:r>
          </a:p>
          <a:p>
            <a:pPr algn="l">
              <a:lnSpc>
                <a:spcPct val="120000"/>
              </a:lnSpc>
            </a:pPr>
            <a:r>
              <a:rPr lang="sr-Latn-RS" dirty="0"/>
              <a:t>Kvar br.2 – 17.11.2019. ispada T2 od zemljospojne zaštite</a:t>
            </a:r>
          </a:p>
          <a:p>
            <a:pPr algn="l">
              <a:lnSpc>
                <a:spcPct val="120000"/>
              </a:lnSpc>
            </a:pPr>
            <a:r>
              <a:rPr lang="sr-Latn-RS" dirty="0"/>
              <a:t>Kompletan Vetropark staje sa proizvodnjom</a:t>
            </a:r>
          </a:p>
        </p:txBody>
      </p:sp>
    </p:spTree>
    <p:extLst>
      <p:ext uri="{BB962C8B-B14F-4D97-AF65-F5344CB8AC3E}">
        <p14:creationId xmlns:p14="http://schemas.microsoft.com/office/powerpoint/2010/main" val="1066138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23A75E-961D-4817-8BBF-CCF37679C7FE}"/>
              </a:ext>
            </a:extLst>
          </p:cNvPr>
          <p:cNvSpPr txBox="1">
            <a:spLocks/>
          </p:cNvSpPr>
          <p:nvPr/>
        </p:nvSpPr>
        <p:spPr>
          <a:xfrm>
            <a:off x="628650" y="630048"/>
            <a:ext cx="7886700" cy="74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sr-Latn-RS" sz="2800">
                <a:solidFill>
                  <a:schemeClr val="accent1"/>
                </a:solidFill>
              </a:rPr>
              <a:t>Vetropark Čibuk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4350A6-0A1F-4F49-B91C-214C421EC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11" b="6560"/>
          <a:stretch/>
        </p:blipFill>
        <p:spPr bwMode="auto">
          <a:xfrm>
            <a:off x="341376" y="1260813"/>
            <a:ext cx="8461248" cy="5408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2706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23A75E-961D-4817-8BBF-CCF37679C7FE}"/>
              </a:ext>
            </a:extLst>
          </p:cNvPr>
          <p:cNvSpPr txBox="1">
            <a:spLocks/>
          </p:cNvSpPr>
          <p:nvPr/>
        </p:nvSpPr>
        <p:spPr>
          <a:xfrm>
            <a:off x="628650" y="630048"/>
            <a:ext cx="7886700" cy="74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sr-Latn-RS" sz="2800" dirty="0">
                <a:solidFill>
                  <a:schemeClr val="accent1"/>
                </a:solidFill>
              </a:rPr>
              <a:t>Vetropark Čibuk 1</a:t>
            </a:r>
          </a:p>
        </p:txBody>
      </p:sp>
      <p:pic>
        <p:nvPicPr>
          <p:cNvPr id="6" name="Picture 5" descr="Istopljene korugovane cevi">
            <a:extLst>
              <a:ext uri="{FF2B5EF4-FFF2-40B4-BE49-F238E27FC236}">
                <a16:creationId xmlns:a16="http://schemas.microsoft.com/office/drawing/2014/main" id="{599CBF31-0557-4DF4-8F16-15F74F5900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5" b="36090"/>
          <a:stretch/>
        </p:blipFill>
        <p:spPr>
          <a:xfrm>
            <a:off x="326227" y="1394926"/>
            <a:ext cx="8476393" cy="4676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1176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23A75E-961D-4817-8BBF-CCF37679C7FE}"/>
              </a:ext>
            </a:extLst>
          </p:cNvPr>
          <p:cNvSpPr txBox="1">
            <a:spLocks/>
          </p:cNvSpPr>
          <p:nvPr/>
        </p:nvSpPr>
        <p:spPr>
          <a:xfrm>
            <a:off x="628650" y="630048"/>
            <a:ext cx="7886700" cy="74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sr-Latn-RS" sz="2800">
                <a:solidFill>
                  <a:schemeClr val="accent1"/>
                </a:solidFill>
              </a:rPr>
              <a:t>Vetropark Čibuk 1</a:t>
            </a:r>
          </a:p>
        </p:txBody>
      </p:sp>
      <p:pic>
        <p:nvPicPr>
          <p:cNvPr id="6" name="Picture 5" descr="A hand holding a metal object&#10;&#10;Description automatically generated with low confidence">
            <a:extLst>
              <a:ext uri="{FF2B5EF4-FFF2-40B4-BE49-F238E27FC236}">
                <a16:creationId xmlns:a16="http://schemas.microsoft.com/office/drawing/2014/main" id="{987D804B-0E50-454E-81D9-A7CAB0044F5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3" r="1" b="18234"/>
          <a:stretch/>
        </p:blipFill>
        <p:spPr bwMode="auto">
          <a:xfrm>
            <a:off x="329184" y="1394926"/>
            <a:ext cx="8485632" cy="4833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1111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23A75E-961D-4817-8BBF-CCF37679C7FE}"/>
              </a:ext>
            </a:extLst>
          </p:cNvPr>
          <p:cNvSpPr txBox="1">
            <a:spLocks/>
          </p:cNvSpPr>
          <p:nvPr/>
        </p:nvSpPr>
        <p:spPr>
          <a:xfrm>
            <a:off x="628650" y="630048"/>
            <a:ext cx="7886700" cy="74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sr-Latn-RS" sz="2800">
                <a:solidFill>
                  <a:schemeClr val="accent1"/>
                </a:solidFill>
              </a:rPr>
              <a:t>Vetropark Čibuk 1</a:t>
            </a:r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16D8F737-3F3F-4A16-B9DF-B1DCDC59D4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9" r="1" b="5225"/>
          <a:stretch/>
        </p:blipFill>
        <p:spPr>
          <a:xfrm>
            <a:off x="326227" y="1394926"/>
            <a:ext cx="8476393" cy="4676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52615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IGREglobalEd1">
      <a:dk1>
        <a:sysClr val="windowText" lastClr="000000"/>
      </a:dk1>
      <a:lt1>
        <a:sysClr val="window" lastClr="FFFFFF"/>
      </a:lt1>
      <a:dk2>
        <a:srgbClr val="7F7F7F"/>
      </a:dk2>
      <a:lt2>
        <a:srgbClr val="DEDDD7"/>
      </a:lt2>
      <a:accent1>
        <a:srgbClr val="007E4F"/>
      </a:accent1>
      <a:accent2>
        <a:srgbClr val="41AD49"/>
      </a:accent2>
      <a:accent3>
        <a:srgbClr val="F2672D"/>
      </a:accent3>
      <a:accent4>
        <a:srgbClr val="523E6C"/>
      </a:accent4>
      <a:accent5>
        <a:srgbClr val="0FB3BD"/>
      </a:accent5>
      <a:accent6>
        <a:srgbClr val="DC1A5C"/>
      </a:accent6>
      <a:hlink>
        <a:srgbClr val="11668F"/>
      </a:hlink>
      <a:folHlink>
        <a:srgbClr val="11668F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GREglobal4_3_Ed1Aug18v2.1.potx" id="{B3074300-03B5-411B-B571-1A479F7BA1FD}" vid="{0199AF4D-BD84-46D3-8414-A7A921CD42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CIGREglobal4_3_Ed1Aug18v2</Template>
  <TotalTime>33</TotalTime>
  <Words>2417</Words>
  <Application>Microsoft Office PowerPoint</Application>
  <PresentationFormat>On-screen Show (4:3)</PresentationFormat>
  <Paragraphs>213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 Math</vt:lpstr>
      <vt:lpstr>Courier New</vt:lpstr>
      <vt:lpstr>Thème Office</vt:lpstr>
      <vt:lpstr>PRОRАČUN DОZVОLЈЕNOG STRUЈNOG ОPTЕRЕĆЕNJА 35 kV KАBLА NA PRIMERU VEZE U OKVIRU VETROPARKA ČIBUK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PITANJA RECEZENTA</vt:lpstr>
      <vt:lpstr>PITANJA RECEZENTA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Hakima ABDELLAOUI</dc:creator>
  <cp:lastModifiedBy>Lazar Petrovic</cp:lastModifiedBy>
  <cp:revision>28</cp:revision>
  <dcterms:created xsi:type="dcterms:W3CDTF">2018-08-21T10:05:07Z</dcterms:created>
  <dcterms:modified xsi:type="dcterms:W3CDTF">2021-09-23T08:46:03Z</dcterms:modified>
</cp:coreProperties>
</file>